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2" r:id="rId1"/>
  </p:sldMasterIdLst>
  <p:notesMasterIdLst>
    <p:notesMasterId r:id="rId36"/>
  </p:notesMasterIdLst>
  <p:sldIdLst>
    <p:sldId id="351" r:id="rId2"/>
    <p:sldId id="354" r:id="rId3"/>
    <p:sldId id="355" r:id="rId4"/>
    <p:sldId id="356" r:id="rId5"/>
    <p:sldId id="357" r:id="rId6"/>
    <p:sldId id="359" r:id="rId7"/>
    <p:sldId id="310" r:id="rId8"/>
    <p:sldId id="311" r:id="rId9"/>
    <p:sldId id="301" r:id="rId10"/>
    <p:sldId id="291" r:id="rId11"/>
    <p:sldId id="308" r:id="rId12"/>
    <p:sldId id="302" r:id="rId13"/>
    <p:sldId id="338" r:id="rId14"/>
    <p:sldId id="296" r:id="rId15"/>
    <p:sldId id="334" r:id="rId16"/>
    <p:sldId id="339" r:id="rId17"/>
    <p:sldId id="340" r:id="rId18"/>
    <p:sldId id="341" r:id="rId19"/>
    <p:sldId id="322" r:id="rId20"/>
    <p:sldId id="323" r:id="rId21"/>
    <p:sldId id="333" r:id="rId22"/>
    <p:sldId id="324" r:id="rId23"/>
    <p:sldId id="325" r:id="rId24"/>
    <p:sldId id="326" r:id="rId25"/>
    <p:sldId id="348" r:id="rId26"/>
    <p:sldId id="352" r:id="rId27"/>
    <p:sldId id="353" r:id="rId28"/>
    <p:sldId id="342" r:id="rId29"/>
    <p:sldId id="327" r:id="rId30"/>
    <p:sldId id="328" r:id="rId31"/>
    <p:sldId id="345" r:id="rId32"/>
    <p:sldId id="349" r:id="rId33"/>
    <p:sldId id="346" r:id="rId34"/>
    <p:sldId id="347"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0066FF"/>
    <a:srgbClr val="0D50B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9821" autoAdjust="0"/>
  </p:normalViewPr>
  <p:slideViewPr>
    <p:cSldViewPr>
      <p:cViewPr varScale="1">
        <p:scale>
          <a:sx n="73" d="100"/>
          <a:sy n="73" d="100"/>
        </p:scale>
        <p:origin x="-1308" y="-144"/>
      </p:cViewPr>
      <p:guideLst>
        <p:guide orient="horz" pos="2160"/>
        <p:guide pos="49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6D6C73D-9506-4997-8C8A-740D16E61B40}" type="datetimeFigureOut">
              <a:rPr lang="en-US"/>
              <a:pPr>
                <a:defRPr/>
              </a:pPr>
              <a:t>4/2/2016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cs typeface="Arial" pitchFamily="34" charset="0"/>
              </a:defRPr>
            </a:lvl1pPr>
          </a:lstStyle>
          <a:p>
            <a:pPr>
              <a:defRPr/>
            </a:pPr>
            <a:fld id="{8AF14FEF-7206-47B0-B47E-3641BD226F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EE5B3658-5DCE-44A8-B0CF-07F7294E61CD}" type="slidenum">
              <a:rPr lang="en-US" altLang="en-US">
                <a:cs typeface="Arial" charset="0"/>
              </a:rPr>
              <a:pPr/>
              <a:t>1</a:t>
            </a:fld>
            <a:endParaRPr lang="en-US" alt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25224DBC-54B6-4379-95D1-5014219BB143}" type="slidenum">
              <a:rPr lang="en-US" altLang="en-US">
                <a:cs typeface="Arial" charset="0"/>
              </a:rPr>
              <a:pPr/>
              <a:t>15</a:t>
            </a:fld>
            <a:endParaRPr lang="en-US" alt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F86E9697-15E6-45FA-B40A-E636E7DC7D15}" type="slidenum">
              <a:rPr lang="en-US" altLang="en-US">
                <a:cs typeface="Arial" charset="0"/>
              </a:rPr>
              <a:pPr/>
              <a:t>16</a:t>
            </a:fld>
            <a:endParaRPr lang="en-US" alt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FA6C25D3-150C-4D78-9856-343BECD405BE}" type="slidenum">
              <a:rPr lang="en-US" altLang="en-US">
                <a:cs typeface="Arial" charset="0"/>
              </a:rPr>
              <a:pPr/>
              <a:t>17</a:t>
            </a:fld>
            <a:endParaRPr lang="en-US" alt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EC92CADD-D7FE-4095-B25B-0F79C815F8AD}" type="slidenum">
              <a:rPr lang="en-US" altLang="en-US">
                <a:cs typeface="Arial" charset="0"/>
              </a:rPr>
              <a:pPr/>
              <a:t>30</a:t>
            </a:fld>
            <a:endParaRPr lang="en-US"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09E32BAA-C64B-4B04-94E3-2255872DC503}" type="slidenum">
              <a:rPr lang="en-US" altLang="en-US">
                <a:cs typeface="Arial" charset="0"/>
              </a:rPr>
              <a:pPr/>
              <a:t>7</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0B94A42B-CF85-465A-B678-BFD6D0D3CCDB}" type="slidenum">
              <a:rPr lang="en-US" altLang="en-US">
                <a:cs typeface="Arial" charset="0"/>
              </a:rPr>
              <a:pPr/>
              <a:t>8</a:t>
            </a:fld>
            <a:endParaRPr lang="en-US" alt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2D2DD4EB-6B1F-4B03-A896-47891E874AD6}" type="slidenum">
              <a:rPr lang="en-US" altLang="en-US">
                <a:cs typeface="Arial" charset="0"/>
              </a:rPr>
              <a:pPr/>
              <a:t>9</a:t>
            </a:fld>
            <a:endParaRPr lang="en-US" alt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67351B3A-499F-44EF-9702-1EF421EA69A9}" type="slidenum">
              <a:rPr lang="en-US" altLang="en-US">
                <a:cs typeface="Arial" charset="0"/>
              </a:rPr>
              <a:pPr/>
              <a:t>10</a:t>
            </a:fld>
            <a:endParaRPr lang="en-US" alt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80D4D0EC-26C0-4D65-9DA2-F34746FD2172}" type="slidenum">
              <a:rPr lang="en-US" altLang="en-US">
                <a:cs typeface="Arial" charset="0"/>
              </a:rPr>
              <a:pPr/>
              <a:t>11</a:t>
            </a:fld>
            <a:endParaRPr lang="en-US"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3B3721C0-52DA-4E45-A316-5600E13400C9}" type="slidenum">
              <a:rPr lang="en-US" altLang="en-US">
                <a:cs typeface="Arial" charset="0"/>
              </a:rPr>
              <a:pPr/>
              <a:t>12</a:t>
            </a:fld>
            <a:endParaRPr lang="en-US" alt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26FF1943-63E7-444A-A9AC-C4C189BA91FC}" type="slidenum">
              <a:rPr lang="en-US" altLang="en-US">
                <a:cs typeface="Arial" charset="0"/>
              </a:rPr>
              <a:pPr/>
              <a:t>13</a:t>
            </a:fld>
            <a:endParaRPr lang="en-US" alt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lt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EC41D5AB-0681-48C6-859D-7609FD51823C}" type="slidenum">
              <a:rPr lang="en-US" altLang="en-US">
                <a:cs typeface="Arial" charset="0"/>
              </a:rPr>
              <a:pPr/>
              <a:t>14</a:t>
            </a:fld>
            <a:endParaRPr lang="en-US"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156A2D39-CB6B-4EDC-95C6-0094CA621DC4}" type="datetimeFigureOut">
              <a:rPr lang="en-US"/>
              <a:pPr>
                <a:defRPr/>
              </a:pPr>
              <a:t>4/2/2016</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vl1pPr>
          </a:lstStyle>
          <a:p>
            <a:pPr>
              <a:defRPr/>
            </a:pPr>
            <a:fld id="{AA3F7380-669D-4D89-A37F-23433B4EC061}"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23458-4886-4120-9432-0E87FEBA3C68}"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CD54C30-E7D6-4B77-A217-06447A6A843B}"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lvl1pPr>
          </a:lstStyle>
          <a:p>
            <a:pPr>
              <a:defRPr/>
            </a:pPr>
            <a:fld id="{3DB03F2A-A40D-4534-B13C-EA3EF40314D0}"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0EDA109C-4C50-412D-89C4-4D8BCDCD4DE3}" type="datetimeFigureOut">
              <a:rPr lang="en-US"/>
              <a:pPr>
                <a:defRPr/>
              </a:pPr>
              <a:t>4/2/2016</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760578-A742-471C-9FEA-234AB2DF3B0C}"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smtClean="0"/>
            </a:lvl1pPr>
          </a:lstStyle>
          <a:p>
            <a:pPr>
              <a:defRPr/>
            </a:pPr>
            <a:fld id="{7058EB93-412F-4FE6-8F01-ACEF2D80A38C}"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E7396747-43E4-4DA3-9111-EF4C168DF505}" type="datetimeFigureOut">
              <a:rPr lang="en-US"/>
              <a:pPr>
                <a:defRPr/>
              </a:pPr>
              <a:t>4/2/2016</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vl1pPr>
          </a:lstStyle>
          <a:p>
            <a:pPr>
              <a:defRPr/>
            </a:pPr>
            <a:fld id="{2457FADA-5C56-4CFB-B758-2F5F41874131}"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a:defRPr/>
            </a:pPr>
            <a:endParaRPr lang="en-US">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355824C3-A609-48C2-BD63-B01332911EA9}" type="datetimeFigureOut">
              <a:rPr lang="en-US"/>
              <a:pPr>
                <a:defRPr/>
              </a:pPr>
              <a:t>4/2/2016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95A49C12-4D47-49B7-BB9E-69CA9020998B}"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a:defRPr/>
            </a:pPr>
            <a:endParaRPr lang="en-US">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E66573AD-2102-4437-8BC4-5E0DD379CA58}" type="datetimeFigureOut">
              <a:rPr lang="en-US"/>
              <a:pPr>
                <a:defRPr/>
              </a:pPr>
              <a:t>4/2/2016</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vl1pPr>
          </a:lstStyle>
          <a:p>
            <a:pPr>
              <a:defRPr/>
            </a:pPr>
            <a:fld id="{45C72AE6-70F8-4B52-AA62-25771953A4AE}"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6DA1D0B-F30F-4E28-A337-6BECF6303FE6}" type="datetimeFigureOut">
              <a:rPr lang="en-US"/>
              <a:pPr>
                <a:defRPr/>
              </a:pPr>
              <a:t>4/2/2016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smtClean="0"/>
            </a:lvl1pPr>
          </a:lstStyle>
          <a:p>
            <a:pPr>
              <a:defRPr/>
            </a:pPr>
            <a:fld id="{10A44844-F59F-4343-B29D-8852E5DF811F}" type="slidenum">
              <a:rPr lang="en-US" altLang="en-US"/>
              <a:pPr>
                <a:defRPr/>
              </a:pPr>
              <a:t>‹#›</a:t>
            </a:fld>
            <a:endParaRPr lang="en-US" altLang="en-US"/>
          </a:p>
        </p:txBody>
      </p:sp>
    </p:spTree>
  </p:cSld>
  <p:clrMapOvr>
    <a:masterClrMapping/>
  </p:clrMapOvr>
  <p:transition spd="slow" advTm="7137">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8" name="Date Placeholder 1"/>
          <p:cNvSpPr>
            <a:spLocks noGrp="1"/>
          </p:cNvSpPr>
          <p:nvPr>
            <p:ph type="dt" sz="half" idx="10"/>
          </p:nvPr>
        </p:nvSpPr>
        <p:spPr/>
        <p:txBody>
          <a:bodyPr/>
          <a:lstStyle>
            <a:lvl1pPr>
              <a:defRPr/>
            </a:lvl1pPr>
          </a:lstStyle>
          <a:p>
            <a:pPr>
              <a:defRPr/>
            </a:pPr>
            <a:fld id="{1945C26F-E7B7-4871-817A-841E58F54CF2}" type="datetimeFigureOut">
              <a:rPr lang="en-US"/>
              <a:pPr>
                <a:defRPr/>
              </a:pPr>
              <a:t>4/2/2016</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318B1C92-E4B1-4676-895B-6FB7C2EBC2E5}" type="slidenum">
              <a:rPr lang="en-US" altLang="en-US"/>
              <a:pPr>
                <a:defRPr/>
              </a:pPr>
              <a:t>‹#›</a:t>
            </a:fld>
            <a:endParaRPr lang="en-US" altLang="en-US"/>
          </a:p>
        </p:txBody>
      </p:sp>
    </p:spTree>
  </p:cSld>
  <p:clrMapOvr>
    <a:masterClrMapping/>
  </p:clrMapOvr>
  <p:transition spd="slow" advTm="7137">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3B6E221A-EB63-4B7A-8997-BDC37B6F42B4}"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91F222E7-7901-4D0B-B700-6CF051C092C7}" type="datetimeFigureOut">
              <a:rPr lang="en-US"/>
              <a:pPr>
                <a:defRPr/>
              </a:pPr>
              <a:t>4/2/2016</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advTm="7137">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8978BF58-4929-49C1-B6E5-B6C95560C09A}"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4D5FC6A8-2C4B-4CA6-9CDF-0253FCCDACE1}" type="datetimeFigureOut">
              <a:rPr lang="en-US"/>
              <a:pPr>
                <a:defRPr/>
              </a:pPr>
              <a:t>4/2/2016</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transition spd="slow" advTm="7137">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fld id="{5B1A061A-0DA0-4601-BD51-AF2E728D38F8}" type="datetimeFigureOut">
              <a:rPr lang="en-US"/>
              <a:pPr>
                <a:defRPr/>
              </a:pPr>
              <a:t>4/2/2016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latin typeface="Arial" pitchFamily="34" charset="0"/>
                <a:cs typeface="Arial" pitchFamily="34" charset="0"/>
              </a:defRPr>
            </a:lvl1pPr>
          </a:lstStyle>
          <a:p>
            <a:pPr>
              <a:defRPr/>
            </a:pPr>
            <a:fld id="{4B37B260-F78C-466C-93B7-E4E743CC1709}"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ransition spd="slow" advTm="7137">
    <p:push dir="r"/>
  </p:transition>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humanrightsleagu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bayefsky.com/treaties/cedaw.php" TargetMode="External"/><Relationship Id="rId3" Type="http://schemas.openxmlformats.org/officeDocument/2006/relationships/hyperlink" Target="http://www.bayefsky.com/treaties/ccpr.php" TargetMode="External"/><Relationship Id="rId7" Type="http://schemas.openxmlformats.org/officeDocument/2006/relationships/hyperlink" Target="http://www.bayefsky.com/treaties/cescr_opt.php" TargetMode="External"/><Relationship Id="rId2" Type="http://schemas.openxmlformats.org/officeDocument/2006/relationships/hyperlink" Target="http://www.bayefsky.com/treaties/cerd.php" TargetMode="External"/><Relationship Id="rId1" Type="http://schemas.openxmlformats.org/officeDocument/2006/relationships/slideLayout" Target="../slideLayouts/slideLayout2.xml"/><Relationship Id="rId6" Type="http://schemas.openxmlformats.org/officeDocument/2006/relationships/hyperlink" Target="http://www.bayefsky.com/treaties/cescr.php" TargetMode="External"/><Relationship Id="rId5" Type="http://schemas.openxmlformats.org/officeDocument/2006/relationships/hyperlink" Target="http://www.bayefsky.com/treaties/ccpr_opt2.php" TargetMode="External"/><Relationship Id="rId10" Type="http://schemas.openxmlformats.org/officeDocument/2006/relationships/hyperlink" Target="http://www.bayefsky.com/treaties/cat.php" TargetMode="External"/><Relationship Id="rId4" Type="http://schemas.openxmlformats.org/officeDocument/2006/relationships/hyperlink" Target="http://www.bayefsky.com/treaties/ccpr_opt.php" TargetMode="External"/><Relationship Id="rId9" Type="http://schemas.openxmlformats.org/officeDocument/2006/relationships/hyperlink" Target="http://www.bayefsky.com/treaties/cedaw_opt.php"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African_Charter_on_Human_and_Peoples'_Rights" TargetMode="External"/><Relationship Id="rId3" Type="http://schemas.openxmlformats.org/officeDocument/2006/relationships/hyperlink" Target="http://www.bayefsky.com/treaties/crc.php" TargetMode="External"/><Relationship Id="rId7" Type="http://schemas.openxmlformats.org/officeDocument/2006/relationships/hyperlink" Target="http://www.bayefsky.com/treaties/enforced_convention.php" TargetMode="External"/><Relationship Id="rId2" Type="http://schemas.openxmlformats.org/officeDocument/2006/relationships/hyperlink" Target="http://www.bayefsky.com/treaties/cat_opt.php" TargetMode="External"/><Relationship Id="rId1" Type="http://schemas.openxmlformats.org/officeDocument/2006/relationships/slideLayout" Target="../slideLayouts/slideLayout2.xml"/><Relationship Id="rId6" Type="http://schemas.openxmlformats.org/officeDocument/2006/relationships/hyperlink" Target="http://www.bayefsky.com/treaties/disability_opt.php" TargetMode="External"/><Relationship Id="rId5" Type="http://schemas.openxmlformats.org/officeDocument/2006/relationships/hyperlink" Target="http://www.bayefsky.com/treaties/disability_convention.php" TargetMode="External"/><Relationship Id="rId4" Type="http://schemas.openxmlformats.org/officeDocument/2006/relationships/hyperlink" Target="http://www.bayefsky.com/treaties/mwc.php" TargetMode="External"/><Relationship Id="rId9" Type="http://schemas.openxmlformats.org/officeDocument/2006/relationships/hyperlink" Target="http://en.wikipedia.org/wiki/African_Charter_on_the_Rights_and_Welfare_of_the_Chil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73025"/>
            <a:ext cx="8839200" cy="954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fontAlgn="auto" hangingPunct="1">
              <a:spcAft>
                <a:spcPts val="0"/>
              </a:spcAft>
              <a:defRPr/>
            </a:pPr>
            <a:r>
              <a:rPr lang="en-CA" sz="28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rPr>
              <a:t>Ethiopia: Gross Violations of Human Rights  and  an Intractable  conflict</a:t>
            </a:r>
            <a:endParaRPr lang="en-US" sz="28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endParaRPr>
          </a:p>
        </p:txBody>
      </p:sp>
      <p:pic>
        <p:nvPicPr>
          <p:cNvPr id="6" name="Content Placeholder 10" descr="HRLHA Logo2.JPG"/>
          <p:cNvPicPr>
            <a:picLocks noGrp="1" noChangeAspect="1"/>
          </p:cNvPicPr>
          <p:nvPr>
            <p:ph sz="quarter" idx="1"/>
          </p:nvPr>
        </p:nvPicPr>
        <p:blipFill>
          <a:blip r:embed="rId3">
            <a:extLst>
              <a:ext uri="{28A0092B-C50C-407E-A947-70E740481C1C}"/>
            </a:extLst>
          </a:blip>
          <a:srcRect/>
          <a:stretch>
            <a:fillRect/>
          </a:stretch>
        </p:blipFill>
        <p:spPr>
          <a:xfrm>
            <a:off x="3121025" y="3841258"/>
            <a:ext cx="2927350" cy="2981325"/>
          </a:xfrm>
          <a:prstGeom prst="ellipse">
            <a:avLst/>
          </a:prstGeom>
          <a:effectLst>
            <a:softEdge rad="112500"/>
          </a:effectLst>
        </p:spPr>
      </p:pic>
      <p:sp>
        <p:nvSpPr>
          <p:cNvPr id="13316" name="TextBox 3"/>
          <p:cNvSpPr txBox="1">
            <a:spLocks noChangeArrowheads="1"/>
          </p:cNvSpPr>
          <p:nvPr/>
        </p:nvSpPr>
        <p:spPr bwMode="auto">
          <a:xfrm>
            <a:off x="165100" y="5629275"/>
            <a:ext cx="3860800" cy="769938"/>
          </a:xfrm>
          <a:prstGeom prst="rect">
            <a:avLst/>
          </a:prstGeom>
          <a:noFill/>
          <a:ln w="9525">
            <a:noFill/>
            <a:miter lim="800000"/>
            <a:headEnd/>
            <a:tailEnd/>
          </a:ln>
        </p:spPr>
        <p:txBody>
          <a:bodyPr>
            <a:spAutoFit/>
          </a:bodyPr>
          <a:lstStyle/>
          <a:p>
            <a:pPr algn="ctr"/>
            <a:r>
              <a:rPr lang="en-CA" altLang="en-US" sz="4400" b="1">
                <a:solidFill>
                  <a:srgbClr val="002060"/>
                </a:solidFill>
                <a:latin typeface="Calibri" pitchFamily="34" charset="0"/>
                <a:cs typeface="David" pitchFamily="34" charset="-79"/>
              </a:rPr>
              <a:t>HRLHA</a:t>
            </a:r>
          </a:p>
        </p:txBody>
      </p:sp>
      <p:sp>
        <p:nvSpPr>
          <p:cNvPr id="13317" name="Rectangle 1"/>
          <p:cNvSpPr>
            <a:spLocks noChangeArrowheads="1"/>
          </p:cNvSpPr>
          <p:nvPr/>
        </p:nvSpPr>
        <p:spPr bwMode="auto">
          <a:xfrm>
            <a:off x="5791200" y="5629275"/>
            <a:ext cx="3124200" cy="769938"/>
          </a:xfrm>
          <a:prstGeom prst="rect">
            <a:avLst/>
          </a:prstGeom>
          <a:noFill/>
          <a:ln w="9525">
            <a:noFill/>
            <a:miter lim="800000"/>
            <a:headEnd/>
            <a:tailEnd/>
          </a:ln>
        </p:spPr>
        <p:txBody>
          <a:bodyPr>
            <a:spAutoFit/>
          </a:bodyPr>
          <a:lstStyle/>
          <a:p>
            <a:pPr algn="ctr"/>
            <a:r>
              <a:rPr lang="en-CA" altLang="en-US" sz="4400" b="1">
                <a:solidFill>
                  <a:srgbClr val="002060"/>
                </a:solidFill>
                <a:latin typeface="Calibri" pitchFamily="34" charset="0"/>
                <a:cs typeface="David" pitchFamily="34" charset="-79"/>
              </a:rPr>
              <a:t> March 2015</a:t>
            </a:r>
          </a:p>
        </p:txBody>
      </p:sp>
      <p:sp>
        <p:nvSpPr>
          <p:cNvPr id="3" name="Rectangle 2"/>
          <p:cNvSpPr/>
          <p:nvPr/>
        </p:nvSpPr>
        <p:spPr>
          <a:xfrm>
            <a:off x="165100" y="1371600"/>
            <a:ext cx="8839200" cy="400050"/>
          </a:xfrm>
          <a:prstGeom prst="rect">
            <a:avLst/>
          </a:prstGeom>
          <a:solidFill>
            <a:schemeClr val="accent6">
              <a:lumMod val="20000"/>
              <a:lumOff val="80000"/>
            </a:schemeClr>
          </a:solidFill>
        </p:spPr>
        <p:txBody>
          <a:bodyPr>
            <a:spAutoFit/>
          </a:bodyPr>
          <a:lstStyle/>
          <a:p>
            <a:pPr algn="ctr" eaLnBrk="1" fontAlgn="auto" hangingPunct="1">
              <a:spcAft>
                <a:spcPts val="0"/>
              </a:spcAft>
              <a:buFont typeface="Wingdings 2"/>
              <a:buNone/>
              <a:defRPr/>
            </a:pPr>
            <a:endParaRPr lang="en-CA" sz="2000" i="1" dirty="0">
              <a:latin typeface="Calibri" panose="020F0502020204030204" pitchFamily="34" charset="0"/>
              <a:cs typeface="Arial" pitchFamily="34" charset="0"/>
              <a:hlinkClick r:id="rId4"/>
            </a:endParaRPr>
          </a:p>
        </p:txBody>
      </p:sp>
      <p:sp>
        <p:nvSpPr>
          <p:cNvPr id="2" name="Rectangle 1"/>
          <p:cNvSpPr/>
          <p:nvPr/>
        </p:nvSpPr>
        <p:spPr>
          <a:xfrm>
            <a:off x="0" y="1651000"/>
            <a:ext cx="8458200" cy="2246313"/>
          </a:xfrm>
          <a:prstGeom prst="rect">
            <a:avLst/>
          </a:prstGeom>
        </p:spPr>
        <p:txBody>
          <a:bodyPr>
            <a:spAutoFit/>
          </a:bodyPr>
          <a:lstStyle/>
          <a:p>
            <a:pPr algn="ctr" eaLnBrk="1" fontAlgn="auto" hangingPunct="1">
              <a:spcAft>
                <a:spcPts val="0"/>
              </a:spcAft>
              <a:buFont typeface="Wingdings 2"/>
              <a:buNone/>
              <a:defRPr/>
            </a:pPr>
            <a:r>
              <a:rPr lang="en-CA"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Presenter: Garoma B. Wakessa (Mr.),</a:t>
            </a:r>
          </a:p>
          <a:p>
            <a:pPr algn="ctr" eaLnBrk="1" fontAlgn="auto" hangingPunct="1">
              <a:spcAft>
                <a:spcPts val="0"/>
              </a:spcAft>
              <a:buFont typeface="Wingdings 2"/>
              <a:buNone/>
              <a:defRPr/>
            </a:pPr>
            <a:r>
              <a:rPr lang="en-CA" i="1"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Director, the Human Rights League of the Horn of Africa (HRLHA)</a:t>
            </a:r>
          </a:p>
          <a:p>
            <a:pPr algn="ctr" eaLnBrk="1" fontAlgn="auto" hangingPunct="1">
              <a:spcAft>
                <a:spcPts val="0"/>
              </a:spcAft>
              <a:buFont typeface="Wingdings 2"/>
              <a:buNone/>
              <a:defRPr/>
            </a:pPr>
            <a:r>
              <a:rPr lang="en-CA"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Toronto, Canada</a:t>
            </a:r>
          </a:p>
          <a:p>
            <a:pPr algn="ctr" eaLnBrk="1" fontAlgn="auto" hangingPunct="1">
              <a:spcAft>
                <a:spcPts val="0"/>
              </a:spcAft>
              <a:buFont typeface="Wingdings 2"/>
              <a:buNone/>
              <a:defRPr/>
            </a:pPr>
            <a:r>
              <a:rPr lang="en-CA"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Presented on 26</a:t>
            </a:r>
            <a:r>
              <a:rPr lang="en-CA" baseline="30000"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th</a:t>
            </a:r>
            <a:r>
              <a:rPr lang="en-CA"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 Oromo Studies Association (OSA)</a:t>
            </a:r>
          </a:p>
          <a:p>
            <a:pPr algn="ctr" eaLnBrk="1" fontAlgn="auto" hangingPunct="1">
              <a:spcAft>
                <a:spcPts val="0"/>
              </a:spcAft>
              <a:buFont typeface="Wingdings 2"/>
              <a:buNone/>
              <a:defRPr/>
            </a:pPr>
            <a:r>
              <a:rPr lang="en-CA"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August 01, 2015</a:t>
            </a:r>
          </a:p>
          <a:p>
            <a:pPr algn="ctr" eaLnBrk="1" fontAlgn="auto" hangingPunct="1">
              <a:spcAft>
                <a:spcPts val="0"/>
              </a:spcAft>
              <a:buFont typeface="Wingdings 2"/>
              <a:buNone/>
              <a:defRPr/>
            </a:pPr>
            <a:r>
              <a:rPr lang="en-CA"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hhttp/humanrightsleague.org</a:t>
            </a:r>
            <a:endParaRPr lang="en-CA" i="1"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endParaRPr>
          </a:p>
          <a:p>
            <a:pPr algn="ctr" eaLnBrk="1" fontAlgn="auto" hangingPunct="1">
              <a:spcAft>
                <a:spcPts val="0"/>
              </a:spcAft>
              <a:buFont typeface="Wingdings 2"/>
              <a:buNone/>
              <a:defRPr/>
            </a:pPr>
            <a:r>
              <a:rPr lang="en-CA" i="1"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rPr>
              <a:t>hrldirector@mail.org or admin@humanrightleague.org</a:t>
            </a:r>
          </a:p>
          <a:p>
            <a:pPr eaLnBrk="1" fontAlgn="auto" hangingPunct="1">
              <a:spcAft>
                <a:spcPts val="0"/>
              </a:spcAft>
              <a:buFont typeface="Wingdings 2"/>
              <a:buNone/>
              <a:defRPr/>
            </a:pPr>
            <a:endParaRPr lang="en-CA" sz="1400" dirty="0">
              <a:ln w="0"/>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Arial" pitchFamily="34" charset="0"/>
            </a:endParaRPr>
          </a:p>
        </p:txBody>
      </p:sp>
    </p:spTree>
  </p:cSld>
  <p:clrMapOvr>
    <a:masterClrMapping/>
  </p:clrMapOvr>
  <p:transition spd="slow" advTm="7137">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93675" y="1690688"/>
            <a:ext cx="8753475" cy="5008562"/>
          </a:xfrm>
          <a:prstGeom prst="rect">
            <a:avLst/>
          </a:prstGeom>
          <a:noFill/>
          <a:ln w="57150">
            <a:solidFill>
              <a:srgbClr val="C00000"/>
            </a:solidFill>
            <a:miter lim="800000"/>
            <a:headEnd/>
            <a:tailEnd/>
          </a:ln>
        </p:spPr>
        <p:txBody>
          <a:bodyPr>
            <a:spAutoFit/>
          </a:bodyPr>
          <a:lstStyle/>
          <a:p>
            <a:endParaRPr lang="en-CA" altLang="en-US"/>
          </a:p>
        </p:txBody>
      </p:sp>
      <p:pic>
        <p:nvPicPr>
          <p:cNvPr id="22531" name="Picture 6"/>
          <p:cNvPicPr>
            <a:picLocks noGrp="1" noChangeAspect="1" noChangeArrowheads="1"/>
          </p:cNvPicPr>
          <p:nvPr>
            <p:ph idx="1"/>
          </p:nvPr>
        </p:nvPicPr>
        <p:blipFill>
          <a:blip r:embed="rId3"/>
          <a:srcRect/>
          <a:stretch>
            <a:fillRect/>
          </a:stretch>
        </p:blipFill>
        <p:spPr>
          <a:xfrm>
            <a:off x="376238" y="1970088"/>
            <a:ext cx="2865437" cy="4092575"/>
          </a:xfrm>
          <a:noFill/>
        </p:spPr>
      </p:pic>
      <p:sp>
        <p:nvSpPr>
          <p:cNvPr id="7" name="TextBox 5"/>
          <p:cNvSpPr txBox="1">
            <a:spLocks noChangeArrowheads="1"/>
          </p:cNvSpPr>
          <p:nvPr/>
        </p:nvSpPr>
        <p:spPr bwMode="auto">
          <a:xfrm>
            <a:off x="454025" y="6099175"/>
            <a:ext cx="2667000" cy="646113"/>
          </a:xfrm>
          <a:prstGeom prst="rect">
            <a:avLst/>
          </a:prstGeom>
          <a:noFill/>
          <a:ln w="9525">
            <a:solidFill>
              <a:srgbClr val="C00000"/>
            </a:solidFill>
            <a:miter lim="800000"/>
            <a:headEnd/>
            <a:tailEnd/>
          </a:ln>
          <a:extLst>
            <a:ext uri="{909E8E84-426E-40DD-AFC4-6F175D3DCCD1}"/>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800" b="1" kern="0" dirty="0" err="1" smtClean="0">
                <a:solidFill>
                  <a:srgbClr val="C00000"/>
                </a:solidFill>
              </a:rPr>
              <a:t>Musxafaa</a:t>
            </a:r>
            <a:r>
              <a:rPr lang="en-US" altLang="en-US" sz="1800" b="1" kern="0" dirty="0" smtClean="0">
                <a:solidFill>
                  <a:srgbClr val="C00000"/>
                </a:solidFill>
              </a:rPr>
              <a:t> </a:t>
            </a:r>
            <a:r>
              <a:rPr lang="en-US" altLang="en-US" sz="1800" b="1" kern="0" dirty="0" err="1" smtClean="0">
                <a:solidFill>
                  <a:srgbClr val="C00000"/>
                </a:solidFill>
              </a:rPr>
              <a:t>Idiris</a:t>
            </a:r>
            <a:endParaRPr lang="en-US" altLang="en-US" sz="1800" b="1" kern="0" dirty="0" smtClean="0">
              <a:solidFill>
                <a:srgbClr val="C00000"/>
              </a:solidFill>
            </a:endParaRPr>
          </a:p>
          <a:p>
            <a:pPr algn="ctr" eaLnBrk="1" fontAlgn="auto" hangingPunct="1">
              <a:spcBef>
                <a:spcPct val="0"/>
              </a:spcBef>
              <a:spcAft>
                <a:spcPts val="0"/>
              </a:spcAft>
              <a:buFontTx/>
              <a:buNone/>
              <a:defRPr/>
            </a:pPr>
            <a:r>
              <a:rPr lang="en-US" altLang="en-US" sz="1800" b="1" kern="0" dirty="0" smtClean="0">
                <a:solidFill>
                  <a:srgbClr val="C00000"/>
                </a:solidFill>
              </a:rPr>
              <a:t>1994</a:t>
            </a:r>
          </a:p>
        </p:txBody>
      </p:sp>
      <p:sp>
        <p:nvSpPr>
          <p:cNvPr id="8" name="TextBox 7"/>
          <p:cNvSpPr txBox="1"/>
          <p:nvPr/>
        </p:nvSpPr>
        <p:spPr>
          <a:xfrm>
            <a:off x="146050" y="217487"/>
            <a:ext cx="88392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4000" b="1" dirty="0">
                <a:solidFill>
                  <a:srgbClr val="000058"/>
                </a:solidFill>
                <a:latin typeface="Calibri" panose="020F0502020204030204" pitchFamily="34" charset="0"/>
              </a:rPr>
              <a:t>Disappearances…</a:t>
            </a:r>
          </a:p>
        </p:txBody>
      </p:sp>
      <p:pic>
        <p:nvPicPr>
          <p:cNvPr id="22536" name="Picture 8"/>
          <p:cNvPicPr>
            <a:picLocks noChangeAspect="1" noChangeArrowheads="1"/>
          </p:cNvPicPr>
          <p:nvPr/>
        </p:nvPicPr>
        <p:blipFill>
          <a:blip r:embed="rId4"/>
          <a:srcRect/>
          <a:stretch>
            <a:fillRect/>
          </a:stretch>
        </p:blipFill>
        <p:spPr bwMode="auto">
          <a:xfrm>
            <a:off x="3238500" y="1976438"/>
            <a:ext cx="2933700" cy="4122737"/>
          </a:xfrm>
          <a:prstGeom prst="rect">
            <a:avLst/>
          </a:prstGeom>
          <a:noFill/>
          <a:ln w="9525">
            <a:noFill/>
            <a:miter lim="800000"/>
            <a:headEnd/>
            <a:tailEnd/>
          </a:ln>
        </p:spPr>
      </p:pic>
      <p:sp>
        <p:nvSpPr>
          <p:cNvPr id="10" name="TextBox 6"/>
          <p:cNvSpPr txBox="1">
            <a:spLocks noChangeArrowheads="1"/>
          </p:cNvSpPr>
          <p:nvPr/>
        </p:nvSpPr>
        <p:spPr bwMode="auto">
          <a:xfrm>
            <a:off x="3654425" y="6076950"/>
            <a:ext cx="2514600" cy="646113"/>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800" b="1" kern="0" dirty="0" err="1" smtClean="0">
                <a:solidFill>
                  <a:srgbClr val="C00000"/>
                </a:solidFill>
              </a:rPr>
              <a:t>Kaasaahuun</a:t>
            </a:r>
            <a:r>
              <a:rPr lang="en-US" altLang="en-US" sz="1800" b="1" kern="0" dirty="0" smtClean="0">
                <a:solidFill>
                  <a:srgbClr val="C00000"/>
                </a:solidFill>
              </a:rPr>
              <a:t> </a:t>
            </a:r>
            <a:r>
              <a:rPr lang="en-US" altLang="en-US" sz="1800" b="1" kern="0" dirty="0" err="1" smtClean="0">
                <a:solidFill>
                  <a:srgbClr val="C00000"/>
                </a:solidFill>
              </a:rPr>
              <a:t>Habtee</a:t>
            </a:r>
            <a:endParaRPr lang="en-US" altLang="en-US" sz="1800" b="1" kern="0" dirty="0" smtClean="0">
              <a:solidFill>
                <a:srgbClr val="C00000"/>
              </a:solidFill>
            </a:endParaRPr>
          </a:p>
          <a:p>
            <a:pPr algn="ctr" eaLnBrk="1" fontAlgn="auto" hangingPunct="1">
              <a:spcBef>
                <a:spcPct val="0"/>
              </a:spcBef>
              <a:spcAft>
                <a:spcPts val="0"/>
              </a:spcAft>
              <a:buFontTx/>
              <a:buNone/>
              <a:defRPr/>
            </a:pPr>
            <a:r>
              <a:rPr lang="en-US" altLang="en-US" sz="1800" b="1" kern="0" dirty="0" smtClean="0">
                <a:solidFill>
                  <a:srgbClr val="C00000"/>
                </a:solidFill>
              </a:rPr>
              <a:t>1996</a:t>
            </a:r>
          </a:p>
        </p:txBody>
      </p:sp>
      <p:pic>
        <p:nvPicPr>
          <p:cNvPr id="22538" name="Picture 9"/>
          <p:cNvPicPr>
            <a:picLocks noChangeAspect="1" noChangeArrowheads="1"/>
          </p:cNvPicPr>
          <p:nvPr/>
        </p:nvPicPr>
        <p:blipFill>
          <a:blip r:embed="rId5"/>
          <a:srcRect/>
          <a:stretch>
            <a:fillRect/>
          </a:stretch>
        </p:blipFill>
        <p:spPr bwMode="auto">
          <a:xfrm>
            <a:off x="6172200" y="2005013"/>
            <a:ext cx="2667000" cy="4133850"/>
          </a:xfrm>
          <a:prstGeom prst="rect">
            <a:avLst/>
          </a:prstGeom>
          <a:noFill/>
          <a:ln w="9525">
            <a:noFill/>
            <a:miter lim="800000"/>
            <a:headEnd/>
            <a:tailEnd/>
          </a:ln>
        </p:spPr>
      </p:pic>
      <p:sp>
        <p:nvSpPr>
          <p:cNvPr id="12" name="TextBox 7"/>
          <p:cNvSpPr txBox="1">
            <a:spLocks noChangeArrowheads="1"/>
          </p:cNvSpPr>
          <p:nvPr/>
        </p:nvSpPr>
        <p:spPr bwMode="auto">
          <a:xfrm>
            <a:off x="6286500" y="6038850"/>
            <a:ext cx="2667000" cy="893763"/>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800" b="1" kern="0" dirty="0" err="1" smtClean="0">
                <a:solidFill>
                  <a:srgbClr val="C00000"/>
                </a:solidFill>
              </a:rPr>
              <a:t>Jireenyaa</a:t>
            </a:r>
            <a:r>
              <a:rPr lang="en-US" altLang="en-US" sz="1800" b="1" kern="0" dirty="0" smtClean="0">
                <a:solidFill>
                  <a:srgbClr val="C00000"/>
                </a:solidFill>
              </a:rPr>
              <a:t> </a:t>
            </a:r>
            <a:r>
              <a:rPr lang="en-US" altLang="en-US" sz="1800" b="1" kern="0" dirty="0" err="1" smtClean="0">
                <a:solidFill>
                  <a:srgbClr val="C00000"/>
                </a:solidFill>
              </a:rPr>
              <a:t>Ayyaanaa</a:t>
            </a:r>
            <a:endParaRPr lang="en-US" altLang="en-US" sz="1800" b="1" kern="0" dirty="0" smtClean="0">
              <a:solidFill>
                <a:srgbClr val="C00000"/>
              </a:solidFill>
            </a:endParaRPr>
          </a:p>
          <a:p>
            <a:pPr algn="ctr" eaLnBrk="1" fontAlgn="auto" hangingPunct="1">
              <a:spcBef>
                <a:spcPct val="0"/>
              </a:spcBef>
              <a:spcAft>
                <a:spcPts val="0"/>
              </a:spcAft>
              <a:buFontTx/>
              <a:buNone/>
              <a:defRPr/>
            </a:pPr>
            <a:r>
              <a:rPr lang="en-US" altLang="en-US" sz="1800" b="1" kern="0" dirty="0" smtClean="0">
                <a:solidFill>
                  <a:srgbClr val="C00000"/>
                </a:solidFill>
              </a:rPr>
              <a:t>1995</a:t>
            </a:r>
          </a:p>
          <a:p>
            <a:pPr algn="ctr" eaLnBrk="1" fontAlgn="auto" hangingPunct="1">
              <a:spcBef>
                <a:spcPct val="0"/>
              </a:spcBef>
              <a:spcAft>
                <a:spcPts val="0"/>
              </a:spcAft>
              <a:buFontTx/>
              <a:buNone/>
              <a:defRPr/>
            </a:pPr>
            <a:endParaRPr lang="en-US" altLang="en-US" sz="1600" kern="0" dirty="0" smtClean="0">
              <a:solidFill>
                <a:srgbClr val="000000"/>
              </a:solidFill>
            </a:endParaRPr>
          </a:p>
        </p:txBody>
      </p:sp>
    </p:spTree>
  </p:cSld>
  <p:clrMapOvr>
    <a:masterClrMapping/>
  </p:clrMapOvr>
  <p:transition spd="slow" advTm="7137">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206375" y="1484313"/>
            <a:ext cx="8774113" cy="4879975"/>
          </a:xfrm>
          <a:prstGeom prst="rect">
            <a:avLst/>
          </a:prstGeom>
          <a:noFill/>
          <a:ln w="57150">
            <a:solidFill>
              <a:srgbClr val="C00000"/>
            </a:solidFill>
            <a:miter lim="800000"/>
            <a:headEnd/>
            <a:tailEnd/>
          </a:ln>
        </p:spPr>
        <p:txBody>
          <a:bodyPr>
            <a:spAutoFit/>
          </a:bodyPr>
          <a:lstStyle/>
          <a:p>
            <a:endParaRPr lang="en-CA" altLang="en-US"/>
          </a:p>
        </p:txBody>
      </p:sp>
      <p:sp>
        <p:nvSpPr>
          <p:cNvPr id="5" name="TextBox 4"/>
          <p:cNvSpPr txBox="1"/>
          <p:nvPr/>
        </p:nvSpPr>
        <p:spPr>
          <a:xfrm>
            <a:off x="146050" y="217487"/>
            <a:ext cx="88392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4000" b="1" dirty="0">
                <a:solidFill>
                  <a:srgbClr val="000058"/>
                </a:solidFill>
                <a:latin typeface="Calibri" panose="020F0502020204030204" pitchFamily="34" charset="0"/>
              </a:rPr>
              <a:t>Disappearance. . .</a:t>
            </a:r>
          </a:p>
        </p:txBody>
      </p:sp>
      <p:pic>
        <p:nvPicPr>
          <p:cNvPr id="23558" name="Picture 10"/>
          <p:cNvPicPr>
            <a:picLocks noGrp="1" noChangeAspect="1" noChangeArrowheads="1"/>
          </p:cNvPicPr>
          <p:nvPr>
            <p:ph idx="1"/>
          </p:nvPr>
        </p:nvPicPr>
        <p:blipFill>
          <a:blip r:embed="rId3"/>
          <a:srcRect/>
          <a:stretch>
            <a:fillRect/>
          </a:stretch>
        </p:blipFill>
        <p:spPr>
          <a:xfrm>
            <a:off x="311150" y="1555750"/>
            <a:ext cx="3035300" cy="4284663"/>
          </a:xfrm>
          <a:noFill/>
        </p:spPr>
      </p:pic>
      <p:sp>
        <p:nvSpPr>
          <p:cNvPr id="8" name="TextBox 5"/>
          <p:cNvSpPr txBox="1">
            <a:spLocks noChangeArrowheads="1"/>
          </p:cNvSpPr>
          <p:nvPr/>
        </p:nvSpPr>
        <p:spPr bwMode="auto">
          <a:xfrm>
            <a:off x="876300" y="5718175"/>
            <a:ext cx="1905000" cy="646113"/>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defRPr/>
            </a:pPr>
            <a:r>
              <a:rPr lang="en-US" altLang="en-US" sz="1800" b="1" kern="0" dirty="0" smtClean="0">
                <a:solidFill>
                  <a:srgbClr val="C00000"/>
                </a:solidFill>
              </a:rPr>
              <a:t>Jamaal </a:t>
            </a:r>
            <a:r>
              <a:rPr lang="en-US" altLang="en-US" sz="1800" b="1" kern="0" dirty="0" err="1" smtClean="0">
                <a:solidFill>
                  <a:srgbClr val="C00000"/>
                </a:solidFill>
              </a:rPr>
              <a:t>Huseen</a:t>
            </a:r>
            <a:endParaRPr lang="en-US" altLang="en-US" sz="1800" b="1" kern="0" dirty="0" smtClean="0">
              <a:solidFill>
                <a:srgbClr val="C00000"/>
              </a:solidFill>
            </a:endParaRPr>
          </a:p>
          <a:p>
            <a:pPr algn="ctr" eaLnBrk="1" fontAlgn="auto" hangingPunct="1">
              <a:spcBef>
                <a:spcPct val="0"/>
              </a:spcBef>
              <a:spcAft>
                <a:spcPts val="0"/>
              </a:spcAft>
              <a:buFontTx/>
              <a:buNone/>
              <a:defRPr/>
            </a:pPr>
            <a:r>
              <a:rPr lang="en-US" altLang="en-US" sz="1800" b="1" kern="0" dirty="0" smtClean="0">
                <a:solidFill>
                  <a:srgbClr val="C00000"/>
                </a:solidFill>
              </a:rPr>
              <a:t>1994</a:t>
            </a:r>
          </a:p>
        </p:txBody>
      </p:sp>
      <p:pic>
        <p:nvPicPr>
          <p:cNvPr id="23560" name="Picture 11"/>
          <p:cNvPicPr>
            <a:picLocks noChangeAspect="1" noChangeArrowheads="1"/>
          </p:cNvPicPr>
          <p:nvPr/>
        </p:nvPicPr>
        <p:blipFill>
          <a:blip r:embed="rId4"/>
          <a:srcRect/>
          <a:stretch>
            <a:fillRect/>
          </a:stretch>
        </p:blipFill>
        <p:spPr bwMode="auto">
          <a:xfrm>
            <a:off x="2894013" y="1568450"/>
            <a:ext cx="2732087" cy="4152900"/>
          </a:xfrm>
          <a:prstGeom prst="rect">
            <a:avLst/>
          </a:prstGeom>
          <a:noFill/>
          <a:ln w="9525">
            <a:noFill/>
            <a:miter lim="800000"/>
            <a:headEnd/>
            <a:tailEnd/>
          </a:ln>
        </p:spPr>
      </p:pic>
      <p:sp>
        <p:nvSpPr>
          <p:cNvPr id="23561" name="TextBox 6"/>
          <p:cNvSpPr txBox="1">
            <a:spLocks noChangeArrowheads="1"/>
          </p:cNvSpPr>
          <p:nvPr/>
        </p:nvSpPr>
        <p:spPr bwMode="auto">
          <a:xfrm>
            <a:off x="3146425" y="5759450"/>
            <a:ext cx="2895600" cy="584200"/>
          </a:xfrm>
          <a:prstGeom prst="rect">
            <a:avLst/>
          </a:prstGeom>
          <a:noFill/>
          <a:ln w="9525">
            <a:noFill/>
            <a:miter lim="800000"/>
            <a:headEnd/>
            <a:tailEnd/>
          </a:ln>
        </p:spPr>
        <p:txBody>
          <a:bodyPr>
            <a:spAutoFit/>
          </a:bodyPr>
          <a:lstStyle/>
          <a:p>
            <a:pPr algn="ctr" eaLnBrk="1" hangingPunct="1"/>
            <a:r>
              <a:rPr lang="en-US" altLang="en-US" sz="1600" b="1">
                <a:solidFill>
                  <a:srgbClr val="C00000"/>
                </a:solidFill>
              </a:rPr>
              <a:t>Baqqalaa Daawanoo</a:t>
            </a:r>
          </a:p>
          <a:p>
            <a:pPr algn="ctr" eaLnBrk="1" hangingPunct="1"/>
            <a:r>
              <a:rPr lang="en-US" altLang="en-US" sz="1600" b="1">
                <a:solidFill>
                  <a:srgbClr val="C00000"/>
                </a:solidFill>
              </a:rPr>
              <a:t>1993</a:t>
            </a:r>
          </a:p>
        </p:txBody>
      </p:sp>
      <p:pic>
        <p:nvPicPr>
          <p:cNvPr id="23562" name="Picture 3"/>
          <p:cNvPicPr>
            <a:picLocks noChangeAspect="1" noChangeArrowheads="1"/>
          </p:cNvPicPr>
          <p:nvPr/>
        </p:nvPicPr>
        <p:blipFill>
          <a:blip r:embed="rId5"/>
          <a:srcRect/>
          <a:stretch>
            <a:fillRect/>
          </a:stretch>
        </p:blipFill>
        <p:spPr bwMode="auto">
          <a:xfrm>
            <a:off x="5626100" y="1568450"/>
            <a:ext cx="3346450" cy="4284663"/>
          </a:xfrm>
          <a:prstGeom prst="rect">
            <a:avLst/>
          </a:prstGeom>
          <a:noFill/>
          <a:ln w="9525">
            <a:noFill/>
            <a:miter lim="800000"/>
            <a:headEnd/>
            <a:tailEnd/>
          </a:ln>
        </p:spPr>
      </p:pic>
      <p:sp>
        <p:nvSpPr>
          <p:cNvPr id="23563" name="TextBox 7"/>
          <p:cNvSpPr txBox="1">
            <a:spLocks noChangeArrowheads="1"/>
          </p:cNvSpPr>
          <p:nvPr/>
        </p:nvSpPr>
        <p:spPr bwMode="auto">
          <a:xfrm>
            <a:off x="6249988" y="5803900"/>
            <a:ext cx="2514600" cy="584200"/>
          </a:xfrm>
          <a:prstGeom prst="rect">
            <a:avLst/>
          </a:prstGeom>
          <a:noFill/>
          <a:ln w="9525">
            <a:noFill/>
            <a:miter lim="800000"/>
            <a:headEnd/>
            <a:tailEnd/>
          </a:ln>
        </p:spPr>
        <p:txBody>
          <a:bodyPr>
            <a:spAutoFit/>
          </a:bodyPr>
          <a:lstStyle/>
          <a:p>
            <a:pPr algn="ctr" eaLnBrk="1" hangingPunct="1"/>
            <a:r>
              <a:rPr lang="en-US" altLang="en-US" sz="1600" b="1">
                <a:solidFill>
                  <a:srgbClr val="C00000"/>
                </a:solidFill>
              </a:rPr>
              <a:t>Tamasgeen Adabaa</a:t>
            </a:r>
          </a:p>
          <a:p>
            <a:pPr algn="ctr" eaLnBrk="1" hangingPunct="1"/>
            <a:r>
              <a:rPr lang="en-US" altLang="en-US" sz="1600" b="1">
                <a:solidFill>
                  <a:srgbClr val="C00000"/>
                </a:solidFill>
              </a:rPr>
              <a:t>1995</a:t>
            </a:r>
          </a:p>
        </p:txBody>
      </p:sp>
    </p:spTree>
  </p:cSld>
  <p:clrMapOvr>
    <a:masterClrMapping/>
  </p:clrMapOvr>
  <p:transition spd="slow" advTm="7137">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46050" y="1371600"/>
            <a:ext cx="8839200" cy="5334000"/>
          </a:xfrm>
          <a:prstGeom prst="rect">
            <a:avLst/>
          </a:prstGeom>
          <a:noFill/>
          <a:ln w="57150">
            <a:solidFill>
              <a:srgbClr val="C00000"/>
            </a:solidFill>
            <a:miter lim="800000"/>
            <a:headEnd/>
            <a:tailEnd/>
          </a:ln>
        </p:spPr>
        <p:txBody>
          <a:bodyPr>
            <a:spAutoFit/>
          </a:bodyPr>
          <a:lstStyle/>
          <a:p>
            <a:endParaRPr lang="en-CA" altLang="en-US"/>
          </a:p>
        </p:txBody>
      </p:sp>
      <p:sp>
        <p:nvSpPr>
          <p:cNvPr id="6" name="TextBox 5"/>
          <p:cNvSpPr txBox="1"/>
          <p:nvPr/>
        </p:nvSpPr>
        <p:spPr>
          <a:xfrm>
            <a:off x="146050" y="217487"/>
            <a:ext cx="88392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4000" b="1" dirty="0">
                <a:solidFill>
                  <a:srgbClr val="000058"/>
                </a:solidFill>
                <a:latin typeface="Calibri" panose="020F0502020204030204" pitchFamily="34" charset="0"/>
              </a:rPr>
              <a:t>Disappearance. . .</a:t>
            </a:r>
          </a:p>
        </p:txBody>
      </p:sp>
      <p:pic>
        <p:nvPicPr>
          <p:cNvPr id="24582" name="Picture 4"/>
          <p:cNvPicPr>
            <a:picLocks noGrp="1" noChangeAspect="1" noChangeArrowheads="1"/>
          </p:cNvPicPr>
          <p:nvPr>
            <p:ph idx="1"/>
          </p:nvPr>
        </p:nvPicPr>
        <p:blipFill>
          <a:blip r:embed="rId3"/>
          <a:srcRect/>
          <a:stretch>
            <a:fillRect/>
          </a:stretch>
        </p:blipFill>
        <p:spPr>
          <a:xfrm>
            <a:off x="146050" y="1482725"/>
            <a:ext cx="3211513" cy="4613275"/>
          </a:xfrm>
          <a:noFill/>
        </p:spPr>
      </p:pic>
      <p:pic>
        <p:nvPicPr>
          <p:cNvPr id="24583" name="Picture 7"/>
          <p:cNvPicPr>
            <a:picLocks noChangeAspect="1" noChangeArrowheads="1"/>
          </p:cNvPicPr>
          <p:nvPr/>
        </p:nvPicPr>
        <p:blipFill>
          <a:blip r:embed="rId4"/>
          <a:srcRect/>
          <a:stretch>
            <a:fillRect/>
          </a:stretch>
        </p:blipFill>
        <p:spPr bwMode="auto">
          <a:xfrm>
            <a:off x="3352800" y="1524000"/>
            <a:ext cx="2943225" cy="4572000"/>
          </a:xfrm>
          <a:prstGeom prst="rect">
            <a:avLst/>
          </a:prstGeom>
          <a:noFill/>
          <a:ln w="9525">
            <a:noFill/>
            <a:miter lim="800000"/>
            <a:headEnd/>
            <a:tailEnd/>
          </a:ln>
        </p:spPr>
      </p:pic>
      <p:pic>
        <p:nvPicPr>
          <p:cNvPr id="24584" name="Picture 7" descr="Photo"/>
          <p:cNvPicPr>
            <a:picLocks noChangeAspect="1" noChangeArrowheads="1"/>
          </p:cNvPicPr>
          <p:nvPr/>
        </p:nvPicPr>
        <p:blipFill>
          <a:blip r:embed="rId5"/>
          <a:srcRect/>
          <a:stretch>
            <a:fillRect/>
          </a:stretch>
        </p:blipFill>
        <p:spPr bwMode="auto">
          <a:xfrm>
            <a:off x="5484813" y="1501775"/>
            <a:ext cx="2971800" cy="4572000"/>
          </a:xfrm>
          <a:prstGeom prst="rect">
            <a:avLst/>
          </a:prstGeom>
          <a:noFill/>
          <a:ln w="9525">
            <a:noFill/>
            <a:miter lim="800000"/>
            <a:headEnd/>
            <a:tailEnd/>
          </a:ln>
        </p:spPr>
      </p:pic>
      <p:sp>
        <p:nvSpPr>
          <p:cNvPr id="24585" name="TextBox 4"/>
          <p:cNvSpPr txBox="1">
            <a:spLocks noChangeArrowheads="1"/>
          </p:cNvSpPr>
          <p:nvPr/>
        </p:nvSpPr>
        <p:spPr bwMode="auto">
          <a:xfrm>
            <a:off x="682625" y="6096000"/>
            <a:ext cx="2133600" cy="646113"/>
          </a:xfrm>
          <a:prstGeom prst="rect">
            <a:avLst/>
          </a:prstGeom>
          <a:noFill/>
          <a:ln w="9525">
            <a:noFill/>
            <a:miter lim="800000"/>
            <a:headEnd/>
            <a:tailEnd/>
          </a:ln>
        </p:spPr>
        <p:txBody>
          <a:bodyPr>
            <a:spAutoFit/>
          </a:bodyPr>
          <a:lstStyle/>
          <a:p>
            <a:pPr algn="ctr" eaLnBrk="1" hangingPunct="1"/>
            <a:r>
              <a:rPr lang="en-US" altLang="en-US" b="1">
                <a:solidFill>
                  <a:srgbClr val="C00000"/>
                </a:solidFill>
              </a:rPr>
              <a:t>Saadiq Umar</a:t>
            </a:r>
          </a:p>
          <a:p>
            <a:pPr algn="ctr" eaLnBrk="1" hangingPunct="1"/>
            <a:r>
              <a:rPr lang="en-US" altLang="en-US" b="1">
                <a:solidFill>
                  <a:srgbClr val="C00000"/>
                </a:solidFill>
              </a:rPr>
              <a:t>1994</a:t>
            </a:r>
          </a:p>
        </p:txBody>
      </p:sp>
      <p:sp>
        <p:nvSpPr>
          <p:cNvPr id="24586" name="TextBox 5"/>
          <p:cNvSpPr txBox="1">
            <a:spLocks noChangeArrowheads="1"/>
          </p:cNvSpPr>
          <p:nvPr/>
        </p:nvSpPr>
        <p:spPr bwMode="auto">
          <a:xfrm>
            <a:off x="3275013" y="6092825"/>
            <a:ext cx="2895600" cy="615950"/>
          </a:xfrm>
          <a:prstGeom prst="rect">
            <a:avLst/>
          </a:prstGeom>
          <a:noFill/>
          <a:ln w="9525">
            <a:noFill/>
            <a:miter lim="800000"/>
            <a:headEnd/>
            <a:tailEnd/>
          </a:ln>
        </p:spPr>
        <p:txBody>
          <a:bodyPr>
            <a:spAutoFit/>
          </a:bodyPr>
          <a:lstStyle/>
          <a:p>
            <a:pPr algn="ctr" eaLnBrk="1" hangingPunct="1"/>
            <a:r>
              <a:rPr lang="en-US" altLang="en-US" b="1">
                <a:solidFill>
                  <a:srgbClr val="C00000"/>
                </a:solidFill>
              </a:rPr>
              <a:t>Lammeessaa </a:t>
            </a:r>
            <a:r>
              <a:rPr lang="en-US" altLang="en-US" sz="1600" b="1">
                <a:solidFill>
                  <a:srgbClr val="C00000"/>
                </a:solidFill>
              </a:rPr>
              <a:t>Boruu</a:t>
            </a:r>
          </a:p>
          <a:p>
            <a:pPr algn="ctr" eaLnBrk="1" hangingPunct="1"/>
            <a:r>
              <a:rPr lang="en-US" altLang="en-US" sz="1600" b="1">
                <a:solidFill>
                  <a:srgbClr val="C00000"/>
                </a:solidFill>
              </a:rPr>
              <a:t>1992</a:t>
            </a:r>
          </a:p>
        </p:txBody>
      </p:sp>
      <p:sp>
        <p:nvSpPr>
          <p:cNvPr id="13" name="TextBox 7"/>
          <p:cNvSpPr txBox="1">
            <a:spLocks noChangeArrowheads="1"/>
          </p:cNvSpPr>
          <p:nvPr/>
        </p:nvSpPr>
        <p:spPr bwMode="auto">
          <a:xfrm>
            <a:off x="6705600" y="6096000"/>
            <a:ext cx="1828800" cy="584200"/>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defRPr/>
            </a:pPr>
            <a:r>
              <a:rPr lang="en-US" altLang="en-US" sz="1600" b="1" kern="0" dirty="0" err="1" smtClean="0">
                <a:solidFill>
                  <a:srgbClr val="C00000"/>
                </a:solidFill>
              </a:rPr>
              <a:t>Derejjee</a:t>
            </a:r>
            <a:r>
              <a:rPr lang="en-US" altLang="en-US" sz="1600" b="1" kern="0" dirty="0" smtClean="0">
                <a:solidFill>
                  <a:srgbClr val="C00000"/>
                </a:solidFill>
              </a:rPr>
              <a:t> </a:t>
            </a:r>
            <a:r>
              <a:rPr lang="en-US" altLang="en-US" sz="1600" b="1" kern="0" dirty="0" err="1" smtClean="0">
                <a:solidFill>
                  <a:srgbClr val="C00000"/>
                </a:solidFill>
              </a:rPr>
              <a:t>Damee</a:t>
            </a:r>
            <a:endParaRPr lang="en-US" altLang="en-US" sz="1600" b="1" kern="0" dirty="0" smtClean="0">
              <a:solidFill>
                <a:srgbClr val="C00000"/>
              </a:solidFill>
            </a:endParaRPr>
          </a:p>
          <a:p>
            <a:pPr algn="ctr" eaLnBrk="1" fontAlgn="auto" hangingPunct="1">
              <a:spcBef>
                <a:spcPct val="0"/>
              </a:spcBef>
              <a:spcAft>
                <a:spcPts val="0"/>
              </a:spcAft>
              <a:buFontTx/>
              <a:buNone/>
              <a:defRPr/>
            </a:pPr>
            <a:r>
              <a:rPr lang="en-US" altLang="en-US" sz="1600" b="1" kern="0" dirty="0" smtClean="0">
                <a:solidFill>
                  <a:srgbClr val="C00000"/>
                </a:solidFill>
              </a:rPr>
              <a:t>1994</a:t>
            </a:r>
          </a:p>
        </p:txBody>
      </p:sp>
    </p:spTree>
  </p:cSld>
  <p:clrMapOvr>
    <a:masterClrMapping/>
  </p:clrMapOvr>
  <p:transition spd="slow" advTm="7137">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8392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3600" b="1" dirty="0">
                <a:solidFill>
                  <a:srgbClr val="000058"/>
                </a:solidFill>
                <a:latin typeface="Calibri" panose="020F0502020204030204" pitchFamily="34" charset="0"/>
              </a:rPr>
              <a:t>3. Oromo Tortured and Killed (1991- 2014)</a:t>
            </a:r>
          </a:p>
        </p:txBody>
      </p:sp>
      <p:sp>
        <p:nvSpPr>
          <p:cNvPr id="8" name="TextBox 7"/>
          <p:cNvSpPr txBox="1"/>
          <p:nvPr/>
        </p:nvSpPr>
        <p:spPr>
          <a:xfrm>
            <a:off x="4834944" y="2667000"/>
            <a:ext cx="3733800" cy="372409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lvl="1" eaLnBrk="1" hangingPunct="1">
              <a:defRPr/>
            </a:pPr>
            <a:endParaRPr lang="en-US" altLang="en-US" sz="2000" dirty="0">
              <a:solidFill>
                <a:srgbClr val="002060"/>
              </a:solidFill>
              <a:latin typeface="Calibri" panose="020F0502020204030204" pitchFamily="34" charset="0"/>
            </a:endParaRPr>
          </a:p>
          <a:p>
            <a:pPr lvl="1" eaLnBrk="1" hangingPunct="1">
              <a:buFont typeface="Wingdings" panose="05000000000000000000" pitchFamily="2" charset="2"/>
              <a:buChar char="Ø"/>
              <a:defRPr/>
            </a:pPr>
            <a:r>
              <a:rPr lang="en-US" altLang="en-US" sz="2400" b="1" dirty="0">
                <a:solidFill>
                  <a:srgbClr val="002060"/>
                </a:solidFill>
                <a:latin typeface="Calibri" panose="020F0502020204030204" pitchFamily="34" charset="0"/>
              </a:rPr>
              <a:t>Maikelawwi </a:t>
            </a:r>
          </a:p>
          <a:p>
            <a:pPr lvl="1" eaLnBrk="1" hangingPunct="1">
              <a:defRPr/>
            </a:pPr>
            <a:r>
              <a:rPr lang="en-US" altLang="en-US" sz="2400" b="1" dirty="0">
                <a:solidFill>
                  <a:srgbClr val="002060"/>
                </a:solidFill>
                <a:latin typeface="Calibri" panose="020F0502020204030204" pitchFamily="34" charset="0"/>
              </a:rPr>
              <a:t> </a:t>
            </a:r>
          </a:p>
          <a:p>
            <a:pPr lvl="1" eaLnBrk="1" hangingPunct="1">
              <a:buFont typeface="Wingdings" panose="05000000000000000000" pitchFamily="2" charset="2"/>
              <a:buChar char="Ø"/>
              <a:defRPr/>
            </a:pPr>
            <a:r>
              <a:rPr lang="en-US" altLang="en-US" sz="2400" b="1" dirty="0">
                <a:solidFill>
                  <a:srgbClr val="002060"/>
                </a:solidFill>
                <a:latin typeface="Calibri" panose="020F0502020204030204" pitchFamily="34" charset="0"/>
              </a:rPr>
              <a:t>Military camps </a:t>
            </a:r>
          </a:p>
          <a:p>
            <a:pPr lvl="1" eaLnBrk="1" hangingPunct="1">
              <a:defRPr/>
            </a:pPr>
            <a:endParaRPr lang="en-US" altLang="en-US" sz="2400" b="1" dirty="0">
              <a:solidFill>
                <a:srgbClr val="002060"/>
              </a:solidFill>
              <a:latin typeface="Calibri" panose="020F0502020204030204" pitchFamily="34" charset="0"/>
            </a:endParaRPr>
          </a:p>
          <a:p>
            <a:pPr lvl="1" eaLnBrk="1" hangingPunct="1">
              <a:buFont typeface="Wingdings" panose="05000000000000000000" pitchFamily="2" charset="2"/>
              <a:buChar char="Ø"/>
              <a:defRPr/>
            </a:pPr>
            <a:r>
              <a:rPr lang="en-US" altLang="en-US" sz="2400" b="1" dirty="0">
                <a:solidFill>
                  <a:srgbClr val="002060"/>
                </a:solidFill>
                <a:latin typeface="Calibri" panose="020F0502020204030204" pitchFamily="34" charset="0"/>
              </a:rPr>
              <a:t>Public offices </a:t>
            </a:r>
          </a:p>
          <a:p>
            <a:pPr lvl="1" eaLnBrk="1" hangingPunct="1">
              <a:defRPr/>
            </a:pPr>
            <a:endParaRPr lang="en-US" altLang="en-US" sz="2400" b="1" dirty="0">
              <a:solidFill>
                <a:srgbClr val="002060"/>
              </a:solidFill>
              <a:latin typeface="Calibri" panose="020F0502020204030204" pitchFamily="34" charset="0"/>
            </a:endParaRPr>
          </a:p>
          <a:p>
            <a:pPr lvl="1" eaLnBrk="1" hangingPunct="1">
              <a:buFont typeface="Wingdings" panose="05000000000000000000" pitchFamily="2" charset="2"/>
              <a:buChar char="Ø"/>
              <a:defRPr/>
            </a:pPr>
            <a:r>
              <a:rPr lang="en-US" altLang="en-US" sz="2400" b="1" dirty="0">
                <a:solidFill>
                  <a:srgbClr val="002060"/>
                </a:solidFill>
                <a:latin typeface="Calibri" panose="020F0502020204030204" pitchFamily="34" charset="0"/>
              </a:rPr>
              <a:t>Residential buildings  	(Basement)</a:t>
            </a:r>
          </a:p>
          <a:p>
            <a:pPr lvl="1" eaLnBrk="1" hangingPunct="1">
              <a:buFont typeface="Wingdings" panose="05000000000000000000" pitchFamily="2" charset="2"/>
              <a:buChar char="Ø"/>
              <a:defRPr/>
            </a:pPr>
            <a:r>
              <a:rPr lang="en-US" altLang="en-US" sz="2400" b="1" dirty="0">
                <a:solidFill>
                  <a:srgbClr val="002060"/>
                </a:solidFill>
                <a:latin typeface="Calibri" panose="020F0502020204030204" pitchFamily="34" charset="0"/>
              </a:rPr>
              <a:t>Prison Camps</a:t>
            </a:r>
          </a:p>
        </p:txBody>
      </p:sp>
      <p:sp>
        <p:nvSpPr>
          <p:cNvPr id="9" name="TextBox 8"/>
          <p:cNvSpPr txBox="1"/>
          <p:nvPr/>
        </p:nvSpPr>
        <p:spPr>
          <a:xfrm>
            <a:off x="841420" y="3897839"/>
            <a:ext cx="3390900" cy="230832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lvl="1" eaLnBrk="1" hangingPunct="1">
              <a:lnSpc>
                <a:spcPct val="150000"/>
              </a:lnSpc>
              <a:buFont typeface="Wingdings" panose="05000000000000000000" pitchFamily="2" charset="2"/>
              <a:buChar char="Ø"/>
              <a:defRPr/>
            </a:pPr>
            <a:r>
              <a:rPr lang="en-US" altLang="en-US" sz="2400" b="1" dirty="0">
                <a:solidFill>
                  <a:srgbClr val="002060"/>
                </a:solidFill>
                <a:latin typeface="Calibri" panose="020F0502020204030204" pitchFamily="34" charset="0"/>
              </a:rPr>
              <a:t>Security forces </a:t>
            </a:r>
          </a:p>
          <a:p>
            <a:pPr lvl="1" eaLnBrk="1" hangingPunct="1">
              <a:lnSpc>
                <a:spcPct val="150000"/>
              </a:lnSpc>
              <a:buFont typeface="Wingdings" panose="05000000000000000000" pitchFamily="2" charset="2"/>
              <a:buChar char="Ø"/>
              <a:defRPr/>
            </a:pPr>
            <a:r>
              <a:rPr lang="en-US" altLang="en-US" sz="2400" b="1" dirty="0">
                <a:solidFill>
                  <a:srgbClr val="002060"/>
                </a:solidFill>
                <a:latin typeface="Calibri" panose="020F0502020204030204" pitchFamily="34" charset="0"/>
              </a:rPr>
              <a:t>Soldiers </a:t>
            </a:r>
          </a:p>
          <a:p>
            <a:pPr lvl="1" eaLnBrk="1" hangingPunct="1">
              <a:lnSpc>
                <a:spcPct val="150000"/>
              </a:lnSpc>
              <a:buFont typeface="Wingdings" panose="05000000000000000000" pitchFamily="2" charset="2"/>
              <a:buChar char="Ø"/>
              <a:defRPr/>
            </a:pPr>
            <a:r>
              <a:rPr lang="en-US" altLang="en-US" sz="2400" b="1" dirty="0">
                <a:solidFill>
                  <a:srgbClr val="002060"/>
                </a:solidFill>
                <a:latin typeface="Calibri" panose="020F0502020204030204" pitchFamily="34" charset="0"/>
              </a:rPr>
              <a:t>Intelligence officers </a:t>
            </a:r>
          </a:p>
          <a:p>
            <a:pPr lvl="1" eaLnBrk="1" hangingPunct="1">
              <a:lnSpc>
                <a:spcPct val="150000"/>
              </a:lnSpc>
              <a:buFont typeface="Wingdings" panose="05000000000000000000" pitchFamily="2" charset="2"/>
              <a:buChar char="Ø"/>
              <a:defRPr/>
            </a:pPr>
            <a:r>
              <a:rPr lang="en-US" altLang="en-US" sz="2400" b="1" dirty="0">
                <a:solidFill>
                  <a:srgbClr val="002060"/>
                </a:solidFill>
                <a:latin typeface="Calibri" panose="020F0502020204030204" pitchFamily="34" charset="0"/>
              </a:rPr>
              <a:t>Prison guards</a:t>
            </a:r>
            <a:endParaRPr lang="en-US" altLang="en-US" sz="2400" dirty="0">
              <a:latin typeface="Calibri" panose="020F0502020204030204" pitchFamily="34" charset="0"/>
            </a:endParaRPr>
          </a:p>
        </p:txBody>
      </p:sp>
      <p:sp>
        <p:nvSpPr>
          <p:cNvPr id="11" name="TextBox 10"/>
          <p:cNvSpPr txBox="1"/>
          <p:nvPr/>
        </p:nvSpPr>
        <p:spPr>
          <a:xfrm>
            <a:off x="4901485" y="1447800"/>
            <a:ext cx="3600718" cy="1015663"/>
          </a:xfrm>
          <a:prstGeom prst="wedgeRectCallou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3200" b="1" dirty="0">
                <a:solidFill>
                  <a:srgbClr val="002060"/>
                </a:solidFill>
                <a:latin typeface="Calibri" panose="020F0502020204030204" pitchFamily="34" charset="0"/>
              </a:rPr>
              <a:t>T</a:t>
            </a:r>
            <a:r>
              <a:rPr lang="en-CA" sz="2800" b="1" dirty="0">
                <a:solidFill>
                  <a:srgbClr val="002060"/>
                </a:solidFill>
                <a:latin typeface="Calibri" panose="020F0502020204030204" pitchFamily="34" charset="0"/>
              </a:rPr>
              <a:t>orture and Killing Centers</a:t>
            </a:r>
          </a:p>
        </p:txBody>
      </p:sp>
      <p:sp>
        <p:nvSpPr>
          <p:cNvPr id="12" name="TextBox 11"/>
          <p:cNvSpPr txBox="1"/>
          <p:nvPr/>
        </p:nvSpPr>
        <p:spPr>
          <a:xfrm>
            <a:off x="828541" y="3124200"/>
            <a:ext cx="3390900" cy="523220"/>
          </a:xfrm>
          <a:prstGeom prst="wedgeRectCallou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US" altLang="en-US" sz="2800" b="1" dirty="0">
                <a:solidFill>
                  <a:srgbClr val="002060"/>
                </a:solidFill>
                <a:latin typeface="Calibri" panose="020F0502020204030204" pitchFamily="34" charset="0"/>
              </a:rPr>
              <a:t>Torturers and Killers </a:t>
            </a:r>
          </a:p>
        </p:txBody>
      </p:sp>
      <p:graphicFrame>
        <p:nvGraphicFramePr>
          <p:cNvPr id="2" name="Table 1"/>
          <p:cNvGraphicFramePr>
            <a:graphicFrameLocks noGrp="1"/>
          </p:cNvGraphicFramePr>
          <p:nvPr/>
        </p:nvGraphicFramePr>
        <p:xfrm>
          <a:off x="809625" y="1447800"/>
          <a:ext cx="3429000" cy="1463676"/>
        </p:xfrm>
        <a:graphic>
          <a:graphicData uri="http://schemas.openxmlformats.org/drawingml/2006/table">
            <a:tbl>
              <a:tblPr firstRow="1" bandRow="1">
                <a:tableStyleId>{5C22544A-7EE6-4342-B048-85BDC9FD1C3A}</a:tableStyleId>
              </a:tblPr>
              <a:tblGrid>
                <a:gridCol w="1479177"/>
                <a:gridCol w="1949823"/>
              </a:tblGrid>
              <a:tr h="487892">
                <a:tc>
                  <a:txBody>
                    <a:bodyPr/>
                    <a:lstStyle/>
                    <a:p>
                      <a:pPr algn="ctr"/>
                      <a:r>
                        <a:rPr lang="en-CA" sz="2600" b="1" dirty="0" smtClean="0">
                          <a:solidFill>
                            <a:srgbClr val="002060"/>
                          </a:solidFill>
                          <a:latin typeface="Calibri" panose="020F0502020204030204" pitchFamily="34" charset="0"/>
                        </a:rPr>
                        <a:t>Oromo</a:t>
                      </a:r>
                      <a:endParaRPr lang="en-CA" sz="2600" b="1" dirty="0">
                        <a:solidFill>
                          <a:srgbClr val="002060"/>
                        </a:solidFill>
                        <a:latin typeface="Calibri" panose="020F0502020204030204" pitchFamily="34" charset="0"/>
                      </a:endParaRPr>
                    </a:p>
                  </a:txBody>
                  <a:tcPr marL="91441" marR="91441" marT="45740" marB="45740">
                    <a:solidFill>
                      <a:schemeClr val="accent2"/>
                    </a:solidFill>
                  </a:tcPr>
                </a:tc>
                <a:tc>
                  <a:txBody>
                    <a:bodyPr/>
                    <a:lstStyle/>
                    <a:p>
                      <a:pPr algn="ctr"/>
                      <a:r>
                        <a:rPr lang="en-CA" sz="2600" b="1" dirty="0" smtClean="0">
                          <a:solidFill>
                            <a:srgbClr val="002060"/>
                          </a:solidFill>
                          <a:latin typeface="Calibri" panose="020F0502020204030204" pitchFamily="34" charset="0"/>
                        </a:rPr>
                        <a:t># of Victims</a:t>
                      </a:r>
                      <a:endParaRPr lang="en-CA" sz="2600" b="1" dirty="0">
                        <a:solidFill>
                          <a:srgbClr val="002060"/>
                        </a:solidFill>
                        <a:latin typeface="Calibri" panose="020F0502020204030204" pitchFamily="34" charset="0"/>
                      </a:endParaRPr>
                    </a:p>
                  </a:txBody>
                  <a:tcPr marL="91441" marR="91441" marT="45740" marB="45740">
                    <a:solidFill>
                      <a:schemeClr val="accent2"/>
                    </a:solidFill>
                  </a:tcPr>
                </a:tc>
              </a:tr>
              <a:tr h="487892">
                <a:tc>
                  <a:txBody>
                    <a:bodyPr/>
                    <a:lstStyle/>
                    <a:p>
                      <a:pPr algn="ctr"/>
                      <a:r>
                        <a:rPr lang="en-CA" sz="2600" b="1" dirty="0" smtClean="0">
                          <a:solidFill>
                            <a:srgbClr val="002060"/>
                          </a:solidFill>
                          <a:latin typeface="Calibri" panose="020F0502020204030204" pitchFamily="34" charset="0"/>
                        </a:rPr>
                        <a:t>Tortured</a:t>
                      </a:r>
                      <a:endParaRPr lang="en-CA" sz="2600" b="1" dirty="0">
                        <a:solidFill>
                          <a:srgbClr val="002060"/>
                        </a:solidFill>
                        <a:latin typeface="Calibri" panose="020F0502020204030204" pitchFamily="34" charset="0"/>
                      </a:endParaRPr>
                    </a:p>
                  </a:txBody>
                  <a:tcPr marL="91441" marR="91441" marT="45740" marB="45740"/>
                </a:tc>
                <a:tc>
                  <a:txBody>
                    <a:bodyPr/>
                    <a:lstStyle/>
                    <a:p>
                      <a:pPr algn="ctr"/>
                      <a:r>
                        <a:rPr lang="en-CA" sz="2600" b="1" dirty="0" smtClean="0">
                          <a:solidFill>
                            <a:srgbClr val="002060"/>
                          </a:solidFill>
                          <a:latin typeface="Calibri" panose="020F0502020204030204" pitchFamily="34" charset="0"/>
                        </a:rPr>
                        <a:t>7000+</a:t>
                      </a:r>
                      <a:endParaRPr lang="en-CA" sz="2600" b="1" dirty="0">
                        <a:solidFill>
                          <a:srgbClr val="002060"/>
                        </a:solidFill>
                        <a:latin typeface="Calibri" panose="020F0502020204030204" pitchFamily="34" charset="0"/>
                      </a:endParaRPr>
                    </a:p>
                  </a:txBody>
                  <a:tcPr marL="91441" marR="91441" marT="45740" marB="45740"/>
                </a:tc>
              </a:tr>
              <a:tr h="487892">
                <a:tc>
                  <a:txBody>
                    <a:bodyPr/>
                    <a:lstStyle/>
                    <a:p>
                      <a:pPr algn="ctr"/>
                      <a:r>
                        <a:rPr lang="en-CA" sz="2600" b="1" dirty="0" smtClean="0">
                          <a:solidFill>
                            <a:srgbClr val="002060"/>
                          </a:solidFill>
                          <a:latin typeface="Calibri" panose="020F0502020204030204" pitchFamily="34" charset="0"/>
                        </a:rPr>
                        <a:t>Killed</a:t>
                      </a:r>
                      <a:endParaRPr lang="en-CA" sz="2600" b="1" dirty="0">
                        <a:solidFill>
                          <a:srgbClr val="002060"/>
                        </a:solidFill>
                        <a:latin typeface="Calibri" panose="020F0502020204030204" pitchFamily="34" charset="0"/>
                      </a:endParaRPr>
                    </a:p>
                  </a:txBody>
                  <a:tcPr marL="91441" marR="91441" marT="45740" marB="45740">
                    <a:solidFill>
                      <a:srgbClr val="92D050"/>
                    </a:solidFill>
                  </a:tcPr>
                </a:tc>
                <a:tc>
                  <a:txBody>
                    <a:bodyPr/>
                    <a:lstStyle/>
                    <a:p>
                      <a:pPr algn="ctr"/>
                      <a:r>
                        <a:rPr lang="en-CA" sz="2600" b="1" dirty="0" smtClean="0">
                          <a:solidFill>
                            <a:srgbClr val="002060"/>
                          </a:solidFill>
                          <a:latin typeface="Calibri" panose="020F0502020204030204" pitchFamily="34" charset="0"/>
                        </a:rPr>
                        <a:t>3,550+</a:t>
                      </a:r>
                      <a:endParaRPr lang="en-CA" sz="2600" b="1" dirty="0">
                        <a:solidFill>
                          <a:srgbClr val="002060"/>
                        </a:solidFill>
                        <a:latin typeface="Calibri" panose="020F0502020204030204" pitchFamily="34" charset="0"/>
                      </a:endParaRPr>
                    </a:p>
                  </a:txBody>
                  <a:tcPr marL="91441" marR="91441" marT="45740" marB="45740">
                    <a:solidFill>
                      <a:srgbClr val="92D050"/>
                    </a:solidFill>
                  </a:tcPr>
                </a:tc>
              </a:tr>
            </a:tbl>
          </a:graphicData>
        </a:graphic>
      </p:graphicFrame>
    </p:spTree>
  </p:cSld>
  <p:clrMapOvr>
    <a:masterClrMapping/>
  </p:clrMapOvr>
  <p:transition spd="slow" advTm="7137">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6050" y="217487"/>
            <a:ext cx="88392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4000" b="1" dirty="0">
                <a:solidFill>
                  <a:srgbClr val="000058"/>
                </a:solidFill>
                <a:latin typeface="Calibri" panose="020F0502020204030204" pitchFamily="34" charset="0"/>
              </a:rPr>
              <a:t>Tortured and Killed. . .</a:t>
            </a:r>
          </a:p>
        </p:txBody>
      </p:sp>
      <p:grpSp>
        <p:nvGrpSpPr>
          <p:cNvPr id="26629" name="Group 4"/>
          <p:cNvGrpSpPr>
            <a:grpSpLocks/>
          </p:cNvGrpSpPr>
          <p:nvPr/>
        </p:nvGrpSpPr>
        <p:grpSpPr bwMode="auto">
          <a:xfrm>
            <a:off x="4419600" y="1447800"/>
            <a:ext cx="4505325" cy="2590800"/>
            <a:chOff x="4414043" y="3995737"/>
            <a:chExt cx="4564063" cy="2179918"/>
          </a:xfrm>
        </p:grpSpPr>
        <p:pic>
          <p:nvPicPr>
            <p:cNvPr id="26634" name="Picture 4" descr="Gadaa.com"/>
            <p:cNvPicPr>
              <a:picLocks noChangeAspect="1" noChangeArrowheads="1"/>
            </p:cNvPicPr>
            <p:nvPr/>
          </p:nvPicPr>
          <p:blipFill>
            <a:blip r:embed="rId3"/>
            <a:srcRect b="15379"/>
            <a:stretch>
              <a:fillRect/>
            </a:stretch>
          </p:blipFill>
          <p:spPr bwMode="auto">
            <a:xfrm>
              <a:off x="4414043" y="3995737"/>
              <a:ext cx="2409825" cy="2176463"/>
            </a:xfrm>
            <a:prstGeom prst="rect">
              <a:avLst/>
            </a:prstGeom>
            <a:noFill/>
            <a:ln w="9525">
              <a:noFill/>
              <a:miter lim="800000"/>
              <a:headEnd/>
              <a:tailEnd/>
            </a:ln>
          </p:spPr>
        </p:pic>
        <p:pic>
          <p:nvPicPr>
            <p:cNvPr id="26635" name="Content Placeholder 3" descr="Tesfahun.jpg"/>
            <p:cNvPicPr>
              <a:picLocks noChangeAspect="1"/>
            </p:cNvPicPr>
            <p:nvPr/>
          </p:nvPicPr>
          <p:blipFill>
            <a:blip r:embed="rId4"/>
            <a:srcRect/>
            <a:stretch>
              <a:fillRect/>
            </a:stretch>
          </p:blipFill>
          <p:spPr bwMode="auto">
            <a:xfrm>
              <a:off x="6823868" y="3996018"/>
              <a:ext cx="2154238" cy="2179637"/>
            </a:xfrm>
            <a:prstGeom prst="rect">
              <a:avLst/>
            </a:prstGeom>
            <a:noFill/>
            <a:ln w="9525">
              <a:noFill/>
              <a:miter lim="800000"/>
              <a:headEnd/>
              <a:tailEnd/>
            </a:ln>
          </p:spPr>
        </p:pic>
      </p:grpSp>
      <p:pic>
        <p:nvPicPr>
          <p:cNvPr id="26630" name="Picture 12" descr="http://i2.wp.com/finfinnetribune.com/wp-content/uploads/2014/10/OromoMartyrsOfFreedom2014.jpg?w=470"/>
          <p:cNvPicPr>
            <a:picLocks noChangeAspect="1" noChangeArrowheads="1"/>
          </p:cNvPicPr>
          <p:nvPr/>
        </p:nvPicPr>
        <p:blipFill>
          <a:blip r:embed="rId5"/>
          <a:srcRect t="25488"/>
          <a:stretch>
            <a:fillRect/>
          </a:stretch>
        </p:blipFill>
        <p:spPr bwMode="auto">
          <a:xfrm>
            <a:off x="312738" y="1447800"/>
            <a:ext cx="4037012" cy="2590800"/>
          </a:xfrm>
          <a:prstGeom prst="rect">
            <a:avLst/>
          </a:prstGeom>
          <a:noFill/>
          <a:ln w="9525">
            <a:noFill/>
            <a:miter lim="800000"/>
            <a:headEnd/>
            <a:tailEnd/>
          </a:ln>
        </p:spPr>
      </p:pic>
      <p:sp>
        <p:nvSpPr>
          <p:cNvPr id="26631" name="TextBox 9"/>
          <p:cNvSpPr txBox="1">
            <a:spLocks noChangeArrowheads="1"/>
          </p:cNvSpPr>
          <p:nvPr/>
        </p:nvSpPr>
        <p:spPr bwMode="auto">
          <a:xfrm>
            <a:off x="4427538" y="3744913"/>
            <a:ext cx="2314575" cy="307975"/>
          </a:xfrm>
          <a:prstGeom prst="rect">
            <a:avLst/>
          </a:prstGeom>
          <a:solidFill>
            <a:srgbClr val="FFC000"/>
          </a:solidFill>
          <a:ln w="9525">
            <a:noFill/>
            <a:miter lim="800000"/>
            <a:headEnd/>
            <a:tailEnd/>
          </a:ln>
        </p:spPr>
        <p:txBody>
          <a:bodyPr>
            <a:spAutoFit/>
          </a:bodyPr>
          <a:lstStyle/>
          <a:p>
            <a:pPr algn="ctr"/>
            <a:r>
              <a:rPr lang="en-CA" altLang="en-US" sz="1400" b="1">
                <a:solidFill>
                  <a:srgbClr val="002060"/>
                </a:solidFill>
              </a:rPr>
              <a:t>Aisha Ali, 14</a:t>
            </a:r>
          </a:p>
        </p:txBody>
      </p:sp>
      <p:sp>
        <p:nvSpPr>
          <p:cNvPr id="26632" name="TextBox 13"/>
          <p:cNvSpPr txBox="1">
            <a:spLocks noChangeArrowheads="1"/>
          </p:cNvSpPr>
          <p:nvPr/>
        </p:nvSpPr>
        <p:spPr bwMode="auto">
          <a:xfrm>
            <a:off x="6819900" y="3744913"/>
            <a:ext cx="1998663" cy="307975"/>
          </a:xfrm>
          <a:prstGeom prst="rect">
            <a:avLst/>
          </a:prstGeom>
          <a:solidFill>
            <a:srgbClr val="FFC000"/>
          </a:solidFill>
          <a:ln w="9525">
            <a:noFill/>
            <a:miter lim="800000"/>
            <a:headEnd/>
            <a:tailEnd/>
          </a:ln>
        </p:spPr>
        <p:txBody>
          <a:bodyPr>
            <a:spAutoFit/>
          </a:bodyPr>
          <a:lstStyle/>
          <a:p>
            <a:r>
              <a:rPr lang="en-CA" altLang="en-US" sz="1400" b="1">
                <a:solidFill>
                  <a:srgbClr val="002060"/>
                </a:solidFill>
              </a:rPr>
              <a:t>Tasfahun Chemeda</a:t>
            </a:r>
          </a:p>
        </p:txBody>
      </p:sp>
      <p:pic>
        <p:nvPicPr>
          <p:cNvPr id="26633" name="Picture 14" descr="http://1.bp.blogspot.com/-xpuT4LFKvcc/UJLYK2FF9qI/AAAAAAAAANc/kiQN5eGUnwI/s1600/404287_3839732114021_962245447_n.jpg"/>
          <p:cNvPicPr>
            <a:picLocks noChangeAspect="1" noChangeArrowheads="1"/>
          </p:cNvPicPr>
          <p:nvPr/>
        </p:nvPicPr>
        <p:blipFill>
          <a:blip r:embed="rId6"/>
          <a:srcRect l="4538" b="52911"/>
          <a:stretch>
            <a:fillRect/>
          </a:stretch>
        </p:blipFill>
        <p:spPr bwMode="auto">
          <a:xfrm>
            <a:off x="312738" y="4310063"/>
            <a:ext cx="8564562" cy="2000250"/>
          </a:xfrm>
          <a:prstGeom prst="rect">
            <a:avLst/>
          </a:prstGeom>
          <a:noFill/>
          <a:ln w="9525">
            <a:noFill/>
            <a:miter lim="800000"/>
            <a:headEnd/>
            <a:tailEnd/>
          </a:ln>
        </p:spPr>
      </p:pic>
    </p:spTree>
  </p:cSld>
  <p:clrMapOvr>
    <a:masterClrMapping/>
  </p:clrMapOvr>
  <p:transition spd="slow" advTm="7137">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5"/>
          <p:cNvSpPr txBox="1">
            <a:spLocks noChangeArrowheads="1"/>
          </p:cNvSpPr>
          <p:nvPr/>
        </p:nvSpPr>
        <p:spPr bwMode="auto">
          <a:xfrm>
            <a:off x="220662" y="2362200"/>
            <a:ext cx="8689975" cy="4093428"/>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150000"/>
              </a:lnSpc>
              <a:buFont typeface="Wingdings" panose="05000000000000000000" pitchFamily="2" charset="2"/>
              <a:buChar char="Ø"/>
              <a:defRPr/>
            </a:pPr>
            <a:r>
              <a:rPr lang="en-US" altLang="en-US" sz="2000" b="1" dirty="0">
                <a:solidFill>
                  <a:srgbClr val="002060"/>
                </a:solidFill>
                <a:latin typeface="Calibri" panose="020F0502020204030204" pitchFamily="34" charset="0"/>
              </a:rPr>
              <a:t>S</a:t>
            </a:r>
            <a:r>
              <a:rPr lang="en-US" altLang="en-US" sz="2000" b="1" dirty="0" smtClean="0">
                <a:solidFill>
                  <a:srgbClr val="002060"/>
                </a:solidFill>
                <a:latin typeface="Calibri" panose="020F0502020204030204" pitchFamily="34" charset="0"/>
              </a:rPr>
              <a:t>earing with hot irons, </a:t>
            </a:r>
          </a:p>
          <a:p>
            <a:pPr lvl="1" eaLnBrk="1" hangingPunct="1">
              <a:lnSpc>
                <a:spcPct val="150000"/>
              </a:lnSpc>
              <a:buFont typeface="Wingdings" panose="05000000000000000000" pitchFamily="2" charset="2"/>
              <a:buChar char="Ø"/>
              <a:defRPr/>
            </a:pPr>
            <a:r>
              <a:rPr lang="en-US" altLang="en-US" sz="2000" b="1" dirty="0">
                <a:solidFill>
                  <a:srgbClr val="002060"/>
                </a:solidFill>
                <a:latin typeface="Calibri" panose="020F0502020204030204" pitchFamily="34" charset="0"/>
              </a:rPr>
              <a:t>B</a:t>
            </a:r>
            <a:r>
              <a:rPr lang="en-US" altLang="en-US" sz="2000" b="1" dirty="0" smtClean="0">
                <a:solidFill>
                  <a:srgbClr val="002060"/>
                </a:solidFill>
                <a:latin typeface="Calibri" panose="020F0502020204030204" pitchFamily="34" charset="0"/>
              </a:rPr>
              <a:t>urning at the stake, </a:t>
            </a:r>
          </a:p>
          <a:p>
            <a:pPr lvl="1" eaLnBrk="1" hangingPunct="1">
              <a:lnSpc>
                <a:spcPct val="150000"/>
              </a:lnSpc>
              <a:buFont typeface="Wingdings" panose="05000000000000000000" pitchFamily="2" charset="2"/>
              <a:buChar char="Ø"/>
              <a:defRPr/>
            </a:pPr>
            <a:r>
              <a:rPr lang="en-US" altLang="en-US" sz="2000" b="1" dirty="0">
                <a:solidFill>
                  <a:srgbClr val="002060"/>
                </a:solidFill>
                <a:latin typeface="Calibri" panose="020F0502020204030204" pitchFamily="34" charset="0"/>
              </a:rPr>
              <a:t>E</a:t>
            </a:r>
            <a:r>
              <a:rPr lang="en-US" altLang="en-US" sz="2000" b="1" dirty="0" smtClean="0">
                <a:solidFill>
                  <a:srgbClr val="002060"/>
                </a:solidFill>
                <a:latin typeface="Calibri" panose="020F0502020204030204" pitchFamily="34" charset="0"/>
              </a:rPr>
              <a:t>lectric shock treatment to the genitals, </a:t>
            </a:r>
          </a:p>
          <a:p>
            <a:pPr lvl="1" eaLnBrk="1" hangingPunct="1">
              <a:lnSpc>
                <a:spcPct val="150000"/>
              </a:lnSpc>
              <a:buFont typeface="Wingdings" panose="05000000000000000000" pitchFamily="2" charset="2"/>
              <a:buChar char="Ø"/>
              <a:defRPr/>
            </a:pPr>
            <a:r>
              <a:rPr lang="en-US" altLang="en-US" sz="2000" b="1" dirty="0" smtClean="0">
                <a:solidFill>
                  <a:srgbClr val="002060"/>
                </a:solidFill>
                <a:latin typeface="Calibri" panose="020F0502020204030204" pitchFamily="34" charset="0"/>
              </a:rPr>
              <a:t>Cutting out parts of the body, e.g.  entrails or genitals, </a:t>
            </a:r>
          </a:p>
          <a:p>
            <a:pPr lvl="1" eaLnBrk="1" hangingPunct="1">
              <a:lnSpc>
                <a:spcPct val="150000"/>
              </a:lnSpc>
              <a:buFont typeface="Wingdings" panose="05000000000000000000" pitchFamily="2" charset="2"/>
              <a:buChar char="Ø"/>
              <a:defRPr/>
            </a:pPr>
            <a:r>
              <a:rPr lang="en-US" altLang="en-US" sz="2000" b="1" dirty="0" smtClean="0">
                <a:solidFill>
                  <a:srgbClr val="002060"/>
                </a:solidFill>
                <a:latin typeface="Calibri" panose="020F0502020204030204" pitchFamily="34" charset="0"/>
              </a:rPr>
              <a:t>Severe beatings, </a:t>
            </a:r>
          </a:p>
          <a:p>
            <a:pPr lvl="1" eaLnBrk="1" hangingPunct="1">
              <a:lnSpc>
                <a:spcPct val="150000"/>
              </a:lnSpc>
              <a:buFont typeface="Wingdings" panose="05000000000000000000" pitchFamily="2" charset="2"/>
              <a:buChar char="Ø"/>
              <a:defRPr/>
            </a:pPr>
            <a:r>
              <a:rPr lang="en-US" altLang="en-US" sz="2000" b="1" dirty="0" smtClean="0">
                <a:solidFill>
                  <a:srgbClr val="002060"/>
                </a:solidFill>
                <a:latin typeface="Calibri" panose="020F0502020204030204" pitchFamily="34" charset="0"/>
              </a:rPr>
              <a:t>Suspending by the legs with arms tied behind the back, etc..</a:t>
            </a:r>
          </a:p>
          <a:p>
            <a:pPr lvl="1" eaLnBrk="1" hangingPunct="1">
              <a:lnSpc>
                <a:spcPct val="150000"/>
              </a:lnSpc>
              <a:buFont typeface="Wingdings" panose="05000000000000000000" pitchFamily="2" charset="2"/>
              <a:buChar char="Ø"/>
              <a:defRPr/>
            </a:pPr>
            <a:r>
              <a:rPr lang="en-US" altLang="en-US" sz="2000" b="1" dirty="0" smtClean="0">
                <a:solidFill>
                  <a:srgbClr val="002060"/>
                </a:solidFill>
                <a:latin typeface="Calibri" panose="020F0502020204030204" pitchFamily="34" charset="0"/>
              </a:rPr>
              <a:t>All of these practices presuppose that the torturer has control over the victim's body.</a:t>
            </a:r>
          </a:p>
          <a:p>
            <a:pPr eaLnBrk="1" hangingPunct="1">
              <a:buFont typeface="Wingdings" panose="05000000000000000000" pitchFamily="2" charset="2"/>
              <a:buNone/>
              <a:defRPr/>
            </a:pPr>
            <a:endParaRPr lang="en-US" altLang="en-US" sz="2000" dirty="0" smtClean="0"/>
          </a:p>
        </p:txBody>
      </p:sp>
      <p:sp>
        <p:nvSpPr>
          <p:cNvPr id="4" name="TextBox 3"/>
          <p:cNvSpPr txBox="1"/>
          <p:nvPr/>
        </p:nvSpPr>
        <p:spPr>
          <a:xfrm>
            <a:off x="146050" y="217487"/>
            <a:ext cx="88392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4000" b="1" dirty="0">
                <a:solidFill>
                  <a:srgbClr val="000058"/>
                </a:solidFill>
                <a:latin typeface="Calibri" panose="020F0502020204030204" pitchFamily="34" charset="0"/>
              </a:rPr>
              <a:t> Tortured and Killed. . .</a:t>
            </a:r>
          </a:p>
        </p:txBody>
      </p:sp>
      <p:sp>
        <p:nvSpPr>
          <p:cNvPr id="3" name="TextBox 2"/>
          <p:cNvSpPr txBox="1"/>
          <p:nvPr/>
        </p:nvSpPr>
        <p:spPr>
          <a:xfrm>
            <a:off x="1981200" y="1516726"/>
            <a:ext cx="5410200" cy="584775"/>
          </a:xfrm>
          <a:prstGeom prst="wedgeRectCallou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US" altLang="en-US" sz="3200" b="1" dirty="0">
                <a:solidFill>
                  <a:srgbClr val="002060"/>
                </a:solidFill>
                <a:latin typeface="Calibri" panose="020F0502020204030204" pitchFamily="34" charset="0"/>
              </a:rPr>
              <a:t>Common Torturing Methods </a:t>
            </a:r>
          </a:p>
        </p:txBody>
      </p:sp>
    </p:spTree>
  </p:cSld>
  <p:clrMapOvr>
    <a:masterClrMapping/>
  </p:clrMapOvr>
  <p:transition spd="slow" advTm="7137">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0"/>
            <a:ext cx="8839200" cy="120032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3600" b="1" dirty="0">
                <a:solidFill>
                  <a:srgbClr val="002060"/>
                </a:solidFill>
                <a:latin typeface="Calibri" panose="020F0502020204030204" pitchFamily="34" charset="0"/>
              </a:rPr>
              <a:t>Breach of Domestic Constitution,  Regional &amp; International HR Treaties &amp; International Law</a:t>
            </a:r>
          </a:p>
        </p:txBody>
      </p:sp>
      <p:sp>
        <p:nvSpPr>
          <p:cNvPr id="2" name="TextBox 1"/>
          <p:cNvSpPr txBox="1"/>
          <p:nvPr/>
        </p:nvSpPr>
        <p:spPr>
          <a:xfrm>
            <a:off x="152400" y="1800285"/>
            <a:ext cx="8839200" cy="464742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nSpc>
                <a:spcPct val="200000"/>
              </a:lnSpc>
              <a:buFont typeface="Wingdings" panose="05000000000000000000" pitchFamily="2" charset="2"/>
              <a:buChar char="§"/>
              <a:defRPr/>
            </a:pPr>
            <a:r>
              <a:rPr lang="en-US" sz="2600" b="1" dirty="0">
                <a:solidFill>
                  <a:srgbClr val="002060"/>
                </a:solidFill>
                <a:latin typeface="Calibri" panose="020F0502020204030204" pitchFamily="34" charset="0"/>
              </a:rPr>
              <a:t>Ethiopian Constitution of 1995</a:t>
            </a:r>
          </a:p>
          <a:p>
            <a:pPr>
              <a:lnSpc>
                <a:spcPct val="200000"/>
              </a:lnSpc>
              <a:buFont typeface="Wingdings" panose="05000000000000000000" pitchFamily="2" charset="2"/>
              <a:buChar char="§"/>
              <a:defRPr/>
            </a:pPr>
            <a:r>
              <a:rPr lang="en-US" sz="2600" b="1" dirty="0">
                <a:solidFill>
                  <a:srgbClr val="002060"/>
                </a:solidFill>
                <a:latin typeface="Calibri" panose="020F0502020204030204" pitchFamily="34" charset="0"/>
              </a:rPr>
              <a:t>African Peoples’ and Human Rights Treaty of 1981</a:t>
            </a:r>
          </a:p>
          <a:p>
            <a:pPr>
              <a:lnSpc>
                <a:spcPct val="200000"/>
              </a:lnSpc>
              <a:buFont typeface="Wingdings" panose="05000000000000000000" pitchFamily="2" charset="2"/>
              <a:buChar char="§"/>
              <a:defRPr/>
            </a:pPr>
            <a:r>
              <a:rPr lang="en-US" sz="2600" b="1" dirty="0">
                <a:solidFill>
                  <a:srgbClr val="002060"/>
                </a:solidFill>
                <a:latin typeface="Calibri" panose="020F0502020204030204" pitchFamily="34" charset="0"/>
              </a:rPr>
              <a:t> International Human Rights Treaties (Treaty law)</a:t>
            </a:r>
          </a:p>
          <a:p>
            <a:pPr>
              <a:lnSpc>
                <a:spcPct val="200000"/>
              </a:lnSpc>
              <a:buFont typeface="Wingdings" panose="05000000000000000000" pitchFamily="2" charset="2"/>
              <a:buChar char="§"/>
              <a:defRPr/>
            </a:pPr>
            <a:r>
              <a:rPr lang="en-US" sz="2600" b="1" dirty="0">
                <a:solidFill>
                  <a:srgbClr val="002060"/>
                </a:solidFill>
                <a:latin typeface="Calibri" panose="020F0502020204030204" pitchFamily="34" charset="0"/>
              </a:rPr>
              <a:t> International Law (Human Rights Treaties and Customary 	Law)</a:t>
            </a:r>
          </a:p>
          <a:p>
            <a:pPr marL="470177" indent="-470177" algn="ctr">
              <a:lnSpc>
                <a:spcPct val="150000"/>
              </a:lnSpc>
              <a:buFont typeface="Wingdings 2" panose="05020102010507070707" pitchFamily="18" charset="2"/>
              <a:buNone/>
              <a:defRPr/>
            </a:pPr>
            <a:r>
              <a:rPr lang="en-US" sz="2400" b="1" dirty="0">
                <a:latin typeface="Calibri" panose="020F0502020204030204" pitchFamily="34" charset="0"/>
              </a:rPr>
              <a:t>  </a:t>
            </a:r>
            <a:endParaRPr lang="en-US" sz="2400" b="1" dirty="0">
              <a:solidFill>
                <a:srgbClr val="C00000"/>
              </a:solidFill>
              <a:latin typeface="Calibri" panose="020F0502020204030204" pitchFamily="34" charset="0"/>
            </a:endParaRPr>
          </a:p>
        </p:txBody>
      </p:sp>
    </p:spTree>
  </p:cSld>
  <p:clrMapOvr>
    <a:masterClrMapping/>
  </p:clrMapOvr>
  <p:transition spd="slow" advTm="7137">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112" y="228600"/>
            <a:ext cx="88392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3600" b="1" dirty="0">
                <a:solidFill>
                  <a:srgbClr val="002060"/>
                </a:solidFill>
                <a:latin typeface="Calibri" panose="020F0502020204030204" pitchFamily="34" charset="0"/>
              </a:rPr>
              <a:t>Breach of Ethiopian Constitution </a:t>
            </a:r>
          </a:p>
        </p:txBody>
      </p:sp>
      <p:sp>
        <p:nvSpPr>
          <p:cNvPr id="5" name="TextBox 4"/>
          <p:cNvSpPr txBox="1"/>
          <p:nvPr/>
        </p:nvSpPr>
        <p:spPr>
          <a:xfrm>
            <a:off x="154504" y="1371600"/>
            <a:ext cx="8839200" cy="526297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lnSpc>
                <a:spcPct val="150000"/>
              </a:lnSpc>
              <a:defRPr/>
            </a:pPr>
            <a:r>
              <a:rPr lang="en-CA" sz="2400" b="1" dirty="0">
                <a:solidFill>
                  <a:srgbClr val="002060"/>
                </a:solidFill>
                <a:latin typeface="Calibri" panose="020F0502020204030204" pitchFamily="34" charset="0"/>
              </a:rPr>
              <a:t>Ethiopian Constitution 1995, </a:t>
            </a:r>
          </a:p>
          <a:p>
            <a:pPr algn="ctr">
              <a:lnSpc>
                <a:spcPct val="150000"/>
              </a:lnSpc>
              <a:defRPr/>
            </a:pPr>
            <a:r>
              <a:rPr lang="en-CA" sz="2000" b="1" dirty="0">
                <a:solidFill>
                  <a:srgbClr val="002060"/>
                </a:solidFill>
                <a:latin typeface="Calibri" panose="020F0502020204030204" pitchFamily="34" charset="0"/>
              </a:rPr>
              <a:t>CHAPTER THREE, FUNDAMENTAL RIGHTS AND FREEDOMS</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14, Rights to life, the Security of Person and Liberty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15, Right to Life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16, The Right of the Security of Person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17, Right to Liberty</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18, Prohibition against Inhuman Treatment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27, Freedom of Religion, Belief and Opinion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28, Crimes Against Humanity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29, Right of Thought, Opinion and Expression </a:t>
            </a:r>
          </a:p>
          <a:p>
            <a:pPr marL="285750" indent="-285750">
              <a:lnSpc>
                <a:spcPct val="150000"/>
              </a:lnSpc>
              <a:buFont typeface="Wingdings" panose="05000000000000000000" pitchFamily="2" charset="2"/>
              <a:buChar char="Ø"/>
              <a:defRPr/>
            </a:pPr>
            <a:r>
              <a:rPr lang="en-CA" sz="2000" b="1" dirty="0">
                <a:solidFill>
                  <a:srgbClr val="002060"/>
                </a:solidFill>
                <a:latin typeface="Calibri" panose="020F0502020204030204" pitchFamily="34" charset="0"/>
              </a:rPr>
              <a:t>Article 30, The Right of Assembly, Demonstration and Petition </a:t>
            </a:r>
          </a:p>
        </p:txBody>
      </p:sp>
    </p:spTree>
  </p:cSld>
  <p:clrMapOvr>
    <a:masterClrMapping/>
  </p:clrMapOvr>
  <p:transition spd="slow" advTm="7137">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8392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2800" b="1" dirty="0">
                <a:solidFill>
                  <a:srgbClr val="002060"/>
                </a:solidFill>
                <a:latin typeface="Calibri" panose="020F0502020204030204" pitchFamily="34" charset="0"/>
              </a:rPr>
              <a:t>Breach of African  Charter on Human and Peoples’ Rights</a:t>
            </a:r>
            <a:r>
              <a:rPr lang="en-CA" sz="3600" b="1" dirty="0">
                <a:solidFill>
                  <a:srgbClr val="002060"/>
                </a:solidFill>
                <a:latin typeface="Calibri" panose="020F0502020204030204" pitchFamily="34" charset="0"/>
              </a:rPr>
              <a:t>  </a:t>
            </a:r>
          </a:p>
        </p:txBody>
      </p:sp>
      <p:sp>
        <p:nvSpPr>
          <p:cNvPr id="5" name="TextBox 4"/>
          <p:cNvSpPr txBox="1"/>
          <p:nvPr/>
        </p:nvSpPr>
        <p:spPr>
          <a:xfrm>
            <a:off x="190500" y="1600200"/>
            <a:ext cx="8763000" cy="535531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nSpc>
                <a:spcPct val="150000"/>
              </a:lnSpc>
              <a:defRPr/>
            </a:pPr>
            <a:r>
              <a:rPr lang="en-CA" sz="2400" b="1" dirty="0">
                <a:solidFill>
                  <a:srgbClr val="0D50B3"/>
                </a:solidFill>
                <a:latin typeface="Calibri" panose="020F0502020204030204" pitchFamily="34" charset="0"/>
              </a:rPr>
              <a:t>Article 11, </a:t>
            </a:r>
            <a:r>
              <a:rPr lang="en-CA" sz="2000" b="1" dirty="0">
                <a:solidFill>
                  <a:srgbClr val="002060"/>
                </a:solidFill>
                <a:latin typeface="Calibri" panose="020F0502020204030204" pitchFamily="34" charset="0"/>
              </a:rPr>
              <a:t>Every individual shall have the right to assemble freely with others</a:t>
            </a:r>
          </a:p>
          <a:p>
            <a:pPr>
              <a:lnSpc>
                <a:spcPct val="150000"/>
              </a:lnSpc>
              <a:defRPr/>
            </a:pPr>
            <a:r>
              <a:rPr lang="en-CA" sz="2400" b="1" dirty="0">
                <a:solidFill>
                  <a:srgbClr val="0D50B3"/>
                </a:solidFill>
                <a:latin typeface="Calibri" panose="020F0502020204030204" pitchFamily="34" charset="0"/>
              </a:rPr>
              <a:t>Article 20, </a:t>
            </a:r>
            <a:r>
              <a:rPr lang="en-CA" sz="2000" b="1" dirty="0">
                <a:solidFill>
                  <a:srgbClr val="002060"/>
                </a:solidFill>
                <a:latin typeface="Calibri" panose="020F0502020204030204" pitchFamily="34" charset="0"/>
              </a:rPr>
              <a:t>1. All peoples shall have the right to exist. </a:t>
            </a:r>
          </a:p>
          <a:p>
            <a:pPr marL="342900" indent="-342900">
              <a:lnSpc>
                <a:spcPct val="150000"/>
              </a:lnSpc>
              <a:buFont typeface="Arial" panose="020B0604020202020204" pitchFamily="34" charset="0"/>
              <a:buChar char="•"/>
              <a:defRPr/>
            </a:pPr>
            <a:r>
              <a:rPr lang="en-CA" sz="2000" b="1" dirty="0">
                <a:solidFill>
                  <a:srgbClr val="002060"/>
                </a:solidFill>
                <a:latin typeface="Calibri" panose="020F0502020204030204" pitchFamily="34" charset="0"/>
              </a:rPr>
              <a:t>They shall have the unquestionable and an inalienable right to self- determination. </a:t>
            </a:r>
          </a:p>
          <a:p>
            <a:pPr marL="342900" indent="-342900">
              <a:lnSpc>
                <a:spcPct val="150000"/>
              </a:lnSpc>
              <a:buFont typeface="Arial" panose="020B0604020202020204" pitchFamily="34" charset="0"/>
              <a:buChar char="•"/>
              <a:defRPr/>
            </a:pPr>
            <a:r>
              <a:rPr lang="en-CA" sz="2000" b="1" dirty="0">
                <a:solidFill>
                  <a:srgbClr val="002060"/>
                </a:solidFill>
                <a:latin typeface="Calibri" panose="020F0502020204030204" pitchFamily="34" charset="0"/>
              </a:rPr>
              <a:t>They shall freely determine their political status and shall pursue their economic and social development, according to the policy they have freely chosen.</a:t>
            </a:r>
          </a:p>
          <a:p>
            <a:pPr>
              <a:lnSpc>
                <a:spcPct val="150000"/>
              </a:lnSpc>
              <a:defRPr/>
            </a:pPr>
            <a:r>
              <a:rPr lang="en-CA" sz="2000" b="1" dirty="0">
                <a:solidFill>
                  <a:srgbClr val="0070C0"/>
                </a:solidFill>
                <a:latin typeface="Calibri" panose="020F0502020204030204" pitchFamily="34" charset="0"/>
              </a:rPr>
              <a:t>Article 22, 1. </a:t>
            </a:r>
            <a:r>
              <a:rPr lang="en-CA" sz="2000" b="1" dirty="0">
                <a:solidFill>
                  <a:srgbClr val="002060"/>
                </a:solidFill>
                <a:latin typeface="Calibri" panose="020F0502020204030204" pitchFamily="34" charset="0"/>
              </a:rPr>
              <a:t>All peoples shall have the right to their economic, social and cultural development with due regard to their freedom and identity and in the equal enjoyment of the common heritage of mankind.</a:t>
            </a:r>
          </a:p>
          <a:p>
            <a:pPr>
              <a:lnSpc>
                <a:spcPct val="150000"/>
              </a:lnSpc>
              <a:defRPr/>
            </a:pPr>
            <a:endParaRPr lang="en-CA" sz="2000" b="1" dirty="0">
              <a:solidFill>
                <a:srgbClr val="002060"/>
              </a:solidFill>
              <a:latin typeface="Calibri" panose="020F0502020204030204" pitchFamily="34" charset="0"/>
            </a:endParaRPr>
          </a:p>
        </p:txBody>
      </p:sp>
    </p:spTree>
  </p:cSld>
  <p:clrMapOvr>
    <a:masterClrMapping/>
  </p:clrMapOvr>
  <p:transition spd="slow" advTm="7137">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nvGraphicFramePr>
        <p:xfrm>
          <a:off x="228600" y="1524000"/>
          <a:ext cx="8610600" cy="5205413"/>
        </p:xfrm>
        <a:graphic>
          <a:graphicData uri="http://schemas.openxmlformats.org/drawingml/2006/table">
            <a:tbl>
              <a:tblPr firstRow="1" bandRow="1"/>
              <a:tblGrid>
                <a:gridCol w="742293"/>
                <a:gridCol w="6794134"/>
                <a:gridCol w="1074173"/>
              </a:tblGrid>
              <a:tr h="853465">
                <a:tc>
                  <a:txBody>
                    <a:bodyPr/>
                    <a:lstStyle>
                      <a:lvl1pPr marL="0" algn="l" rtl="0" eaLnBrk="1" latinLnBrk="0" hangingPunct="1">
                        <a:defRPr kumimoji="0" b="1" kern="1200">
                          <a:solidFill>
                            <a:schemeClr val="lt1"/>
                          </a:solidFill>
                          <a:latin typeface="Cambria"/>
                        </a:defRPr>
                      </a:lvl1pPr>
                      <a:lvl2pPr marL="457200" algn="l" rtl="0" eaLnBrk="1" latinLnBrk="0" hangingPunct="1">
                        <a:defRPr kumimoji="0" b="1" kern="1200">
                          <a:solidFill>
                            <a:schemeClr val="lt1"/>
                          </a:solidFill>
                          <a:latin typeface="Cambria"/>
                        </a:defRPr>
                      </a:lvl2pPr>
                      <a:lvl3pPr marL="914400" algn="l" rtl="0" eaLnBrk="1" latinLnBrk="0" hangingPunct="1">
                        <a:defRPr kumimoji="0" b="1" kern="1200">
                          <a:solidFill>
                            <a:schemeClr val="lt1"/>
                          </a:solidFill>
                          <a:latin typeface="Cambria"/>
                        </a:defRPr>
                      </a:lvl3pPr>
                      <a:lvl4pPr marL="1371600" algn="l" rtl="0" eaLnBrk="1" latinLnBrk="0" hangingPunct="1">
                        <a:defRPr kumimoji="0" b="1" kern="1200">
                          <a:solidFill>
                            <a:schemeClr val="lt1"/>
                          </a:solidFill>
                          <a:latin typeface="Cambria"/>
                        </a:defRPr>
                      </a:lvl4pPr>
                      <a:lvl5pPr marL="1828800" algn="l" rtl="0" eaLnBrk="1" latinLnBrk="0" hangingPunct="1">
                        <a:defRPr kumimoji="0" b="1" kern="1200">
                          <a:solidFill>
                            <a:schemeClr val="lt1"/>
                          </a:solidFill>
                          <a:latin typeface="Cambria"/>
                        </a:defRPr>
                      </a:lvl5pPr>
                      <a:lvl6pPr marL="2286000" algn="l" rtl="0" eaLnBrk="1" latinLnBrk="0" hangingPunct="1">
                        <a:defRPr kumimoji="0" b="1" kern="1200">
                          <a:solidFill>
                            <a:schemeClr val="lt1"/>
                          </a:solidFill>
                          <a:latin typeface="Cambria"/>
                        </a:defRPr>
                      </a:lvl6pPr>
                      <a:lvl7pPr marL="2743200" algn="l" rtl="0" eaLnBrk="1" latinLnBrk="0" hangingPunct="1">
                        <a:defRPr kumimoji="0" b="1" kern="1200">
                          <a:solidFill>
                            <a:schemeClr val="lt1"/>
                          </a:solidFill>
                          <a:latin typeface="Cambria"/>
                        </a:defRPr>
                      </a:lvl7pPr>
                      <a:lvl8pPr marL="3200400" algn="l" rtl="0" eaLnBrk="1" latinLnBrk="0" hangingPunct="1">
                        <a:defRPr kumimoji="0" b="1" kern="1200">
                          <a:solidFill>
                            <a:schemeClr val="lt1"/>
                          </a:solidFill>
                          <a:latin typeface="Cambria"/>
                        </a:defRPr>
                      </a:lvl8pPr>
                      <a:lvl9pPr marL="3657600" algn="l" rtl="0" eaLnBrk="1" latinLnBrk="0" hangingPunct="1">
                        <a:defRPr kumimoji="0" b="1" kern="1200">
                          <a:solidFill>
                            <a:schemeClr val="lt1"/>
                          </a:solidFill>
                          <a:latin typeface="Cambria"/>
                        </a:defRPr>
                      </a:lvl9pPr>
                    </a:lstStyle>
                    <a:p>
                      <a:pPr marL="0" marR="0" algn="ctr">
                        <a:lnSpc>
                          <a:spcPct val="200000"/>
                        </a:lnSpc>
                        <a:spcBef>
                          <a:spcPts val="0"/>
                        </a:spcBef>
                        <a:spcAft>
                          <a:spcPts val="1000"/>
                        </a:spcAft>
                      </a:pPr>
                      <a:r>
                        <a:rPr lang="en-US" sz="2800" b="1" dirty="0">
                          <a:solidFill>
                            <a:srgbClr val="002060"/>
                          </a:solidFill>
                          <a:latin typeface="Calibri" panose="020F0502020204030204" pitchFamily="34" charset="0"/>
                          <a:ea typeface="Times New Roman"/>
                          <a:cs typeface="Andalus" pitchFamily="18" charset="-78"/>
                        </a:rPr>
                        <a:t>No</a:t>
                      </a:r>
                      <a:endParaRPr lang="en-US" sz="2800" dirty="0">
                        <a:solidFill>
                          <a:srgbClr val="002060"/>
                        </a:solidFill>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rtl="0" eaLnBrk="1" latinLnBrk="0" hangingPunct="1">
                        <a:defRPr kumimoji="0" b="1" kern="1200">
                          <a:solidFill>
                            <a:schemeClr val="lt1"/>
                          </a:solidFill>
                          <a:latin typeface="Cambria"/>
                        </a:defRPr>
                      </a:lvl1pPr>
                      <a:lvl2pPr marL="457200" algn="l" rtl="0" eaLnBrk="1" latinLnBrk="0" hangingPunct="1">
                        <a:defRPr kumimoji="0" b="1" kern="1200">
                          <a:solidFill>
                            <a:schemeClr val="lt1"/>
                          </a:solidFill>
                          <a:latin typeface="Cambria"/>
                        </a:defRPr>
                      </a:lvl2pPr>
                      <a:lvl3pPr marL="914400" algn="l" rtl="0" eaLnBrk="1" latinLnBrk="0" hangingPunct="1">
                        <a:defRPr kumimoji="0" b="1" kern="1200">
                          <a:solidFill>
                            <a:schemeClr val="lt1"/>
                          </a:solidFill>
                          <a:latin typeface="Cambria"/>
                        </a:defRPr>
                      </a:lvl3pPr>
                      <a:lvl4pPr marL="1371600" algn="l" rtl="0" eaLnBrk="1" latinLnBrk="0" hangingPunct="1">
                        <a:defRPr kumimoji="0" b="1" kern="1200">
                          <a:solidFill>
                            <a:schemeClr val="lt1"/>
                          </a:solidFill>
                          <a:latin typeface="Cambria"/>
                        </a:defRPr>
                      </a:lvl4pPr>
                      <a:lvl5pPr marL="1828800" algn="l" rtl="0" eaLnBrk="1" latinLnBrk="0" hangingPunct="1">
                        <a:defRPr kumimoji="0" b="1" kern="1200">
                          <a:solidFill>
                            <a:schemeClr val="lt1"/>
                          </a:solidFill>
                          <a:latin typeface="Cambria"/>
                        </a:defRPr>
                      </a:lvl5pPr>
                      <a:lvl6pPr marL="2286000" algn="l" rtl="0" eaLnBrk="1" latinLnBrk="0" hangingPunct="1">
                        <a:defRPr kumimoji="0" b="1" kern="1200">
                          <a:solidFill>
                            <a:schemeClr val="lt1"/>
                          </a:solidFill>
                          <a:latin typeface="Cambria"/>
                        </a:defRPr>
                      </a:lvl6pPr>
                      <a:lvl7pPr marL="2743200" algn="l" rtl="0" eaLnBrk="1" latinLnBrk="0" hangingPunct="1">
                        <a:defRPr kumimoji="0" b="1" kern="1200">
                          <a:solidFill>
                            <a:schemeClr val="lt1"/>
                          </a:solidFill>
                          <a:latin typeface="Cambria"/>
                        </a:defRPr>
                      </a:lvl7pPr>
                      <a:lvl8pPr marL="3200400" algn="l" rtl="0" eaLnBrk="1" latinLnBrk="0" hangingPunct="1">
                        <a:defRPr kumimoji="0" b="1" kern="1200">
                          <a:solidFill>
                            <a:schemeClr val="lt1"/>
                          </a:solidFill>
                          <a:latin typeface="Cambria"/>
                        </a:defRPr>
                      </a:lvl8pPr>
                      <a:lvl9pPr marL="3657600" algn="l" rtl="0" eaLnBrk="1" latinLnBrk="0" hangingPunct="1">
                        <a:defRPr kumimoji="0" b="1" kern="1200">
                          <a:solidFill>
                            <a:schemeClr val="lt1"/>
                          </a:solidFill>
                          <a:latin typeface="Cambria"/>
                        </a:defRPr>
                      </a:lvl9pPr>
                    </a:lstStyle>
                    <a:p>
                      <a:pPr marL="0" marR="0" algn="ctr">
                        <a:lnSpc>
                          <a:spcPct val="200000"/>
                        </a:lnSpc>
                        <a:spcBef>
                          <a:spcPts val="0"/>
                        </a:spcBef>
                        <a:spcAft>
                          <a:spcPts val="1000"/>
                        </a:spcAft>
                      </a:pPr>
                      <a:r>
                        <a:rPr lang="en-US" sz="2800" b="1" dirty="0">
                          <a:solidFill>
                            <a:srgbClr val="002060"/>
                          </a:solidFill>
                          <a:latin typeface="Calibri" panose="020F0502020204030204" pitchFamily="34" charset="0"/>
                          <a:ea typeface="Times New Roman"/>
                          <a:cs typeface="Andalus" pitchFamily="18" charset="-78"/>
                        </a:rPr>
                        <a:t>Documents</a:t>
                      </a:r>
                      <a:endParaRPr lang="en-US" sz="2800" dirty="0">
                        <a:solidFill>
                          <a:srgbClr val="002060"/>
                        </a:solidFill>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rtl="0" eaLnBrk="1" latinLnBrk="0" hangingPunct="1">
                        <a:defRPr kumimoji="0" b="1" kern="1200">
                          <a:solidFill>
                            <a:schemeClr val="lt1"/>
                          </a:solidFill>
                          <a:latin typeface="Cambria"/>
                        </a:defRPr>
                      </a:lvl1pPr>
                      <a:lvl2pPr marL="457200" algn="l" rtl="0" eaLnBrk="1" latinLnBrk="0" hangingPunct="1">
                        <a:defRPr kumimoji="0" b="1" kern="1200">
                          <a:solidFill>
                            <a:schemeClr val="lt1"/>
                          </a:solidFill>
                          <a:latin typeface="Cambria"/>
                        </a:defRPr>
                      </a:lvl2pPr>
                      <a:lvl3pPr marL="914400" algn="l" rtl="0" eaLnBrk="1" latinLnBrk="0" hangingPunct="1">
                        <a:defRPr kumimoji="0" b="1" kern="1200">
                          <a:solidFill>
                            <a:schemeClr val="lt1"/>
                          </a:solidFill>
                          <a:latin typeface="Cambria"/>
                        </a:defRPr>
                      </a:lvl3pPr>
                      <a:lvl4pPr marL="1371600" algn="l" rtl="0" eaLnBrk="1" latinLnBrk="0" hangingPunct="1">
                        <a:defRPr kumimoji="0" b="1" kern="1200">
                          <a:solidFill>
                            <a:schemeClr val="lt1"/>
                          </a:solidFill>
                          <a:latin typeface="Cambria"/>
                        </a:defRPr>
                      </a:lvl4pPr>
                      <a:lvl5pPr marL="1828800" algn="l" rtl="0" eaLnBrk="1" latinLnBrk="0" hangingPunct="1">
                        <a:defRPr kumimoji="0" b="1" kern="1200">
                          <a:solidFill>
                            <a:schemeClr val="lt1"/>
                          </a:solidFill>
                          <a:latin typeface="Cambria"/>
                        </a:defRPr>
                      </a:lvl5pPr>
                      <a:lvl6pPr marL="2286000" algn="l" rtl="0" eaLnBrk="1" latinLnBrk="0" hangingPunct="1">
                        <a:defRPr kumimoji="0" b="1" kern="1200">
                          <a:solidFill>
                            <a:schemeClr val="lt1"/>
                          </a:solidFill>
                          <a:latin typeface="Cambria"/>
                        </a:defRPr>
                      </a:lvl6pPr>
                      <a:lvl7pPr marL="2743200" algn="l" rtl="0" eaLnBrk="1" latinLnBrk="0" hangingPunct="1">
                        <a:defRPr kumimoji="0" b="1" kern="1200">
                          <a:solidFill>
                            <a:schemeClr val="lt1"/>
                          </a:solidFill>
                          <a:latin typeface="Cambria"/>
                        </a:defRPr>
                      </a:lvl7pPr>
                      <a:lvl8pPr marL="3200400" algn="l" rtl="0" eaLnBrk="1" latinLnBrk="0" hangingPunct="1">
                        <a:defRPr kumimoji="0" b="1" kern="1200">
                          <a:solidFill>
                            <a:schemeClr val="lt1"/>
                          </a:solidFill>
                          <a:latin typeface="Cambria"/>
                        </a:defRPr>
                      </a:lvl8pPr>
                      <a:lvl9pPr marL="3657600" algn="l" rtl="0" eaLnBrk="1" latinLnBrk="0" hangingPunct="1">
                        <a:defRPr kumimoji="0" b="1" kern="1200">
                          <a:solidFill>
                            <a:schemeClr val="lt1"/>
                          </a:solidFill>
                          <a:latin typeface="Cambria"/>
                        </a:defRPr>
                      </a:lvl9pPr>
                    </a:lstStyle>
                    <a:p>
                      <a:pPr marL="0" marR="0" algn="ctr">
                        <a:lnSpc>
                          <a:spcPct val="200000"/>
                        </a:lnSpc>
                        <a:spcBef>
                          <a:spcPts val="0"/>
                        </a:spcBef>
                        <a:spcAft>
                          <a:spcPts val="1000"/>
                        </a:spcAft>
                      </a:pPr>
                      <a:r>
                        <a:rPr lang="en-US" sz="2800" dirty="0" smtClean="0">
                          <a:solidFill>
                            <a:srgbClr val="002060"/>
                          </a:solidFill>
                          <a:latin typeface="Calibri" panose="020F0502020204030204" pitchFamily="34" charset="0"/>
                          <a:ea typeface="Times New Roman"/>
                          <a:cs typeface="Andalus" pitchFamily="18" charset="-78"/>
                        </a:rPr>
                        <a:t>Year </a:t>
                      </a:r>
                      <a:endParaRPr lang="en-US" sz="2800" dirty="0">
                        <a:solidFill>
                          <a:srgbClr val="002060"/>
                        </a:solidFill>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r>
              <a:tr h="1121497">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ctr">
                        <a:lnSpc>
                          <a:spcPct val="200000"/>
                        </a:lnSpc>
                        <a:spcBef>
                          <a:spcPts val="0"/>
                        </a:spcBef>
                        <a:spcAft>
                          <a:spcPts val="1000"/>
                        </a:spcAft>
                      </a:pPr>
                      <a:r>
                        <a:rPr lang="en-US" sz="2600" b="1" dirty="0">
                          <a:solidFill>
                            <a:srgbClr val="002060"/>
                          </a:solidFill>
                          <a:latin typeface="Calibri" panose="020F0502020204030204" pitchFamily="34" charset="0"/>
                          <a:ea typeface="Times New Roman"/>
                          <a:cs typeface="Andalus" pitchFamily="18" charset="-78"/>
                        </a:rPr>
                        <a:t>1</a:t>
                      </a:r>
                      <a:endParaRPr lang="en-US" sz="2600" dirty="0">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l">
                        <a:lnSpc>
                          <a:spcPct val="100000"/>
                        </a:lnSpc>
                        <a:spcBef>
                          <a:spcPts val="0"/>
                        </a:spcBef>
                        <a:spcAft>
                          <a:spcPts val="0"/>
                        </a:spcAft>
                      </a:pPr>
                      <a:r>
                        <a:rPr lang="en-US" sz="2400" b="1" kern="1200" dirty="0">
                          <a:solidFill>
                            <a:srgbClr val="002060"/>
                          </a:solidFill>
                          <a:latin typeface="Calibri" panose="020F0502020204030204" pitchFamily="34" charset="0"/>
                          <a:ea typeface="Times New Roman"/>
                          <a:cs typeface="Andalus" pitchFamily="18" charset="-78"/>
                        </a:rPr>
                        <a:t>Convention Against Torture and Other Cruel, Inhuman or Degrading  Treatment or </a:t>
                      </a:r>
                      <a:r>
                        <a:rPr lang="en-US" sz="2400" b="1" kern="1200" dirty="0" smtClean="0">
                          <a:solidFill>
                            <a:srgbClr val="002060"/>
                          </a:solidFill>
                          <a:latin typeface="Calibri" panose="020F0502020204030204" pitchFamily="34" charset="0"/>
                          <a:ea typeface="Times New Roman"/>
                          <a:cs typeface="Andalus" pitchFamily="18" charset="-78"/>
                        </a:rPr>
                        <a:t>Punishment </a:t>
                      </a:r>
                      <a:endParaRPr lang="en-US" sz="2400" b="1" dirty="0">
                        <a:latin typeface="Calibri" panose="020F0502020204030204" pitchFamily="34" charset="0"/>
                        <a:ea typeface="Times New Roman"/>
                        <a:cs typeface="Andalus" pitchFamily="18" charset="-78"/>
                      </a:endParaRPr>
                    </a:p>
                  </a:txBody>
                  <a:tcPr marL="61717" marR="6171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r">
                        <a:lnSpc>
                          <a:spcPct val="200000"/>
                        </a:lnSpc>
                        <a:spcBef>
                          <a:spcPts val="0"/>
                        </a:spcBef>
                        <a:spcAft>
                          <a:spcPts val="0"/>
                        </a:spcAft>
                      </a:pPr>
                      <a:r>
                        <a:rPr lang="en-US" sz="2600" b="1" kern="1200" dirty="0">
                          <a:solidFill>
                            <a:srgbClr val="002060"/>
                          </a:solidFill>
                          <a:latin typeface="Calibri" panose="020F0502020204030204" pitchFamily="34" charset="0"/>
                          <a:ea typeface="Times New Roman"/>
                          <a:cs typeface="Andalus" pitchFamily="18" charset="-78"/>
                        </a:rPr>
                        <a:t>1994</a:t>
                      </a:r>
                      <a:endParaRPr lang="en-US" sz="2600" b="1" dirty="0">
                        <a:latin typeface="Calibri" panose="020F0502020204030204" pitchFamily="34" charset="0"/>
                        <a:ea typeface="Times New Roman"/>
                        <a:cs typeface="Andalus" pitchFamily="18" charset="-78"/>
                      </a:endParaRPr>
                    </a:p>
                  </a:txBody>
                  <a:tcPr marL="61717" marR="6171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r>
              <a:tr h="867441">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ctr"/>
                      <a:r>
                        <a:rPr lang="en-US" sz="2600" b="1" dirty="0" smtClean="0">
                          <a:solidFill>
                            <a:srgbClr val="002060"/>
                          </a:solidFill>
                          <a:latin typeface="Calibri" panose="020F0502020204030204" pitchFamily="34" charset="0"/>
                          <a:cs typeface="Andalus" pitchFamily="18" charset="-78"/>
                        </a:rPr>
                        <a:t>2</a:t>
                      </a:r>
                      <a:endParaRPr lang="en-US" sz="2600" b="1" dirty="0">
                        <a:solidFill>
                          <a:srgbClr val="002060"/>
                        </a:solidFill>
                        <a:latin typeface="Calibri" panose="020F0502020204030204" pitchFamily="34" charset="0"/>
                        <a:cs typeface="Andalus" pitchFamily="18" charset="-78"/>
                      </a:endParaRPr>
                    </a:p>
                  </a:txBody>
                  <a:tcPr marL="82289" marR="82289" marT="42676" marB="4267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l"/>
                      <a:r>
                        <a:rPr kumimoji="0" lang="en-US" sz="2400" b="1" kern="1200" dirty="0" smtClean="0">
                          <a:solidFill>
                            <a:srgbClr val="002060"/>
                          </a:solidFill>
                          <a:latin typeface="Calibri" panose="020F0502020204030204" pitchFamily="34" charset="0"/>
                          <a:ea typeface="+mn-ea"/>
                          <a:cs typeface="Andalus" pitchFamily="18" charset="-78"/>
                        </a:rPr>
                        <a:t>International Covenants on civil and political rights (ICCPR)</a:t>
                      </a:r>
                      <a:endParaRPr lang="en-US" sz="2400" b="1" dirty="0">
                        <a:solidFill>
                          <a:srgbClr val="002060"/>
                        </a:solidFill>
                        <a:latin typeface="Calibri" panose="020F0502020204030204" pitchFamily="34" charset="0"/>
                        <a:cs typeface="Andalus" pitchFamily="18" charset="-78"/>
                      </a:endParaRPr>
                    </a:p>
                  </a:txBody>
                  <a:tcPr marL="82289" marR="82289" marT="42676" marB="4267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r"/>
                      <a:r>
                        <a:rPr kumimoji="0" lang="en-US" sz="2600" b="1" kern="1200" dirty="0" smtClean="0">
                          <a:solidFill>
                            <a:srgbClr val="002060"/>
                          </a:solidFill>
                          <a:latin typeface="Calibri" panose="020F0502020204030204" pitchFamily="34" charset="0"/>
                          <a:ea typeface="+mn-ea"/>
                          <a:cs typeface="Andalus" pitchFamily="18" charset="-78"/>
                        </a:rPr>
                        <a:t>1993</a:t>
                      </a:r>
                      <a:endParaRPr lang="en-US" sz="2600" b="1" dirty="0">
                        <a:solidFill>
                          <a:srgbClr val="002060"/>
                        </a:solidFill>
                        <a:latin typeface="Calibri" panose="020F0502020204030204" pitchFamily="34" charset="0"/>
                        <a:cs typeface="Andalus" pitchFamily="18" charset="-78"/>
                      </a:endParaRPr>
                    </a:p>
                  </a:txBody>
                  <a:tcPr marL="82289" marR="82289" marT="42676" marB="4267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r>
              <a:tr h="1097280">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ctr"/>
                      <a:r>
                        <a:rPr lang="en-US" sz="2600" dirty="0" smtClean="0">
                          <a:latin typeface="Calibri" panose="020F0502020204030204" pitchFamily="34" charset="0"/>
                          <a:cs typeface="Andalus" pitchFamily="18" charset="-78"/>
                        </a:rPr>
                        <a:t>3</a:t>
                      </a:r>
                      <a:endParaRPr lang="en-US" sz="2600" dirty="0">
                        <a:latin typeface="Calibri" panose="020F0502020204030204" pitchFamily="34" charset="0"/>
                        <a:cs typeface="Andalus" pitchFamily="18" charset="-78"/>
                      </a:endParaRPr>
                    </a:p>
                  </a:txBody>
                  <a:tcPr marL="82289" marR="82289" marT="42676" marB="4267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l">
                        <a:lnSpc>
                          <a:spcPct val="100000"/>
                        </a:lnSpc>
                        <a:spcBef>
                          <a:spcPts val="0"/>
                        </a:spcBef>
                        <a:spcAft>
                          <a:spcPts val="1000"/>
                        </a:spcAft>
                      </a:pPr>
                      <a:r>
                        <a:rPr lang="en-US" sz="2400" b="1" dirty="0">
                          <a:solidFill>
                            <a:srgbClr val="002060"/>
                          </a:solidFill>
                          <a:latin typeface="Calibri" panose="020F0502020204030204" pitchFamily="34" charset="0"/>
                          <a:ea typeface="Times New Roman"/>
                          <a:cs typeface="Andalus" pitchFamily="18" charset="-78"/>
                        </a:rPr>
                        <a:t>International Covenants on Economic, Social and Cultural </a:t>
                      </a:r>
                      <a:r>
                        <a:rPr lang="en-US" sz="2400" b="1" dirty="0" smtClean="0">
                          <a:solidFill>
                            <a:srgbClr val="002060"/>
                          </a:solidFill>
                          <a:latin typeface="Calibri" panose="020F0502020204030204" pitchFamily="34" charset="0"/>
                          <a:ea typeface="Times New Roman"/>
                          <a:cs typeface="Andalus" pitchFamily="18" charset="-78"/>
                        </a:rPr>
                        <a:t>Rights (ICESCR)</a:t>
                      </a:r>
                      <a:r>
                        <a:rPr lang="en-US" altLang="en-US" sz="2400" b="1" dirty="0" smtClean="0">
                          <a:solidFill>
                            <a:srgbClr val="002060"/>
                          </a:solidFill>
                          <a:latin typeface="Calibri" panose="020F0502020204030204" pitchFamily="34" charset="0"/>
                        </a:rPr>
                        <a:t> . </a:t>
                      </a:r>
                      <a:br>
                        <a:rPr lang="en-US" altLang="en-US" sz="2400" b="1" dirty="0" smtClean="0">
                          <a:solidFill>
                            <a:srgbClr val="002060"/>
                          </a:solidFill>
                          <a:latin typeface="Calibri" panose="020F0502020204030204" pitchFamily="34" charset="0"/>
                        </a:rPr>
                      </a:br>
                      <a:endParaRPr lang="en-US" sz="2400" dirty="0">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r">
                        <a:lnSpc>
                          <a:spcPct val="200000"/>
                        </a:lnSpc>
                        <a:spcBef>
                          <a:spcPts val="0"/>
                        </a:spcBef>
                        <a:spcAft>
                          <a:spcPts val="1000"/>
                        </a:spcAft>
                      </a:pPr>
                      <a:r>
                        <a:rPr lang="en-US" sz="2600" b="1" dirty="0">
                          <a:solidFill>
                            <a:srgbClr val="002060"/>
                          </a:solidFill>
                          <a:latin typeface="Calibri" panose="020F0502020204030204" pitchFamily="34" charset="0"/>
                          <a:ea typeface="Times New Roman"/>
                          <a:cs typeface="Andalus" pitchFamily="18" charset="-78"/>
                        </a:rPr>
                        <a:t>1993</a:t>
                      </a:r>
                      <a:endParaRPr lang="en-US" sz="2600" b="1" dirty="0">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r>
              <a:tr h="1265731">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ctr"/>
                      <a:r>
                        <a:rPr lang="en-US" sz="2600" dirty="0" smtClean="0">
                          <a:latin typeface="Calibri" panose="020F0502020204030204" pitchFamily="34" charset="0"/>
                          <a:cs typeface="Andalus" pitchFamily="18" charset="-78"/>
                        </a:rPr>
                        <a:t>4</a:t>
                      </a:r>
                      <a:endParaRPr lang="en-US" sz="2600" dirty="0">
                        <a:latin typeface="Calibri" panose="020F0502020204030204" pitchFamily="34" charset="0"/>
                        <a:cs typeface="Andalus" pitchFamily="18" charset="-78"/>
                      </a:endParaRPr>
                    </a:p>
                  </a:txBody>
                  <a:tcPr marL="82289" marR="82289" marT="42676" marB="4267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l">
                        <a:lnSpc>
                          <a:spcPct val="200000"/>
                        </a:lnSpc>
                        <a:spcBef>
                          <a:spcPts val="0"/>
                        </a:spcBef>
                        <a:spcAft>
                          <a:spcPts val="1000"/>
                        </a:spcAft>
                      </a:pPr>
                      <a:r>
                        <a:rPr lang="en-US" sz="2400" b="1" dirty="0">
                          <a:solidFill>
                            <a:srgbClr val="002060"/>
                          </a:solidFill>
                          <a:latin typeface="Calibri" panose="020F0502020204030204" pitchFamily="34" charset="0"/>
                          <a:ea typeface="Times New Roman"/>
                          <a:cs typeface="Andalus" pitchFamily="18" charset="-78"/>
                        </a:rPr>
                        <a:t>Convention on the Rights of the </a:t>
                      </a:r>
                      <a:r>
                        <a:rPr lang="en-US" sz="2400" b="1" dirty="0" smtClean="0">
                          <a:solidFill>
                            <a:srgbClr val="002060"/>
                          </a:solidFill>
                          <a:latin typeface="Calibri" panose="020F0502020204030204" pitchFamily="34" charset="0"/>
                          <a:ea typeface="Times New Roman"/>
                          <a:cs typeface="Andalus" pitchFamily="18" charset="-78"/>
                        </a:rPr>
                        <a:t>Child (CRC)</a:t>
                      </a:r>
                      <a:endParaRPr lang="en-US" sz="2400" dirty="0">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r">
                        <a:lnSpc>
                          <a:spcPct val="200000"/>
                        </a:lnSpc>
                        <a:spcBef>
                          <a:spcPts val="0"/>
                        </a:spcBef>
                        <a:spcAft>
                          <a:spcPts val="1000"/>
                        </a:spcAft>
                      </a:pPr>
                      <a:r>
                        <a:rPr lang="en-US" sz="2600" b="1" dirty="0">
                          <a:solidFill>
                            <a:srgbClr val="002060"/>
                          </a:solidFill>
                          <a:latin typeface="Calibri" panose="020F0502020204030204" pitchFamily="34" charset="0"/>
                          <a:ea typeface="Times New Roman"/>
                          <a:cs typeface="Andalus" pitchFamily="18" charset="-78"/>
                        </a:rPr>
                        <a:t>1991</a:t>
                      </a:r>
                      <a:endParaRPr lang="en-US" sz="2600" b="1" dirty="0">
                        <a:latin typeface="Calibri" panose="020F0502020204030204" pitchFamily="34" charset="0"/>
                        <a:ea typeface="Calibri"/>
                        <a:cs typeface="Andalus" pitchFamily="18" charset="-78"/>
                      </a:endParaRPr>
                    </a:p>
                  </a:txBody>
                  <a:tcPr marL="61717" marR="6171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r>
            </a:tbl>
          </a:graphicData>
        </a:graphic>
      </p:graphicFrame>
      <p:sp>
        <p:nvSpPr>
          <p:cNvPr id="7" name="TextBox 6"/>
          <p:cNvSpPr txBox="1"/>
          <p:nvPr/>
        </p:nvSpPr>
        <p:spPr>
          <a:xfrm>
            <a:off x="152400" y="0"/>
            <a:ext cx="88392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en-US" sz="2800" b="1" dirty="0">
                <a:solidFill>
                  <a:srgbClr val="002060"/>
                </a:solidFill>
                <a:latin typeface="Calibri" panose="020F0502020204030204" pitchFamily="34" charset="0"/>
              </a:rPr>
              <a:t>International Human Rights Treaties  signed &amp; Ratified by Ethiopian Government (Treaty Law)</a:t>
            </a:r>
            <a:endParaRPr lang="en-CA" sz="2800" b="1" dirty="0">
              <a:solidFill>
                <a:srgbClr val="000058"/>
              </a:solidFill>
              <a:latin typeface="Calibri" panose="020F0502020204030204" pitchFamily="34" charset="0"/>
            </a:endParaRPr>
          </a:p>
        </p:txBody>
      </p:sp>
    </p:spTree>
  </p:cSld>
  <p:clrMapOvr>
    <a:masterClrMapping/>
  </p:clrMapOvr>
  <p:transition spd="slow" advTm="7137">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600" y="165100"/>
            <a:ext cx="8915400" cy="660400"/>
            <a:chOff x="0" y="-5409"/>
            <a:chExt cx="9070975" cy="661175"/>
          </a:xfrm>
          <a:solidFill>
            <a:schemeClr val="accent2"/>
          </a:solidFill>
        </p:grpSpPr>
        <p:sp>
          <p:nvSpPr>
            <p:cNvPr id="5" name="TextBox 4"/>
            <p:cNvSpPr txBox="1"/>
            <p:nvPr/>
          </p:nvSpPr>
          <p:spPr>
            <a:xfrm>
              <a:off x="1620048" y="-5409"/>
              <a:ext cx="7450927" cy="584886"/>
            </a:xfrm>
            <a:prstGeom prst="rect">
              <a:avLst/>
            </a:prstGeom>
            <a:grpFill/>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Aft>
                  <a:spcPts val="0"/>
                </a:spcAft>
                <a:defRPr/>
              </a:pPr>
              <a:r>
                <a:rPr lang="en-CA" sz="32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rPr>
                <a:t>Gross Violations of Human Rights </a:t>
              </a:r>
              <a:endParaRPr lang="en-US" sz="32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endParaRPr>
            </a:p>
          </p:txBody>
        </p:sp>
        <p:pic>
          <p:nvPicPr>
            <p:cNvPr id="16390" name="Picture 5"/>
            <p:cNvPicPr>
              <a:picLocks noChangeAspect="1"/>
            </p:cNvPicPr>
            <p:nvPr/>
          </p:nvPicPr>
          <p:blipFill>
            <a:blip r:embed="rId2">
              <a:extLst>
                <a:ext uri="{28A0092B-C50C-407E-A947-70E740481C1C}"/>
              </a:extLst>
            </a:blip>
            <a:srcRect/>
            <a:stretch>
              <a:fillRect/>
            </a:stretch>
          </p:blipFill>
          <p:spPr bwMode="auto">
            <a:xfrm>
              <a:off x="0" y="17591"/>
              <a:ext cx="1619250" cy="638175"/>
            </a:xfrm>
            <a:prstGeom prst="rect">
              <a:avLst/>
            </a:prstGeom>
            <a:grpFill/>
            <a:ln>
              <a:noFill/>
            </a:ln>
            <a:extLst>
              <a:ext uri="{909E8E84-426E-40DD-AFC4-6F175D3DCCD1}"/>
              <a:ext uri="{91240B29-F687-4F45-9708-019B960494DF}"/>
            </a:extLst>
          </p:spPr>
        </p:pic>
      </p:grpSp>
      <p:sp>
        <p:nvSpPr>
          <p:cNvPr id="9" name="Rounded Rectangle 8"/>
          <p:cNvSpPr/>
          <p:nvPr/>
        </p:nvSpPr>
        <p:spPr>
          <a:xfrm>
            <a:off x="228600" y="1350963"/>
            <a:ext cx="3840163" cy="579437"/>
          </a:xfrm>
          <a:prstGeom prst="roundRect">
            <a:avLst/>
          </a:prstGeom>
          <a:ln>
            <a:solidFill>
              <a:schemeClr val="accent5"/>
            </a:solidFill>
          </a:ln>
        </p:spPr>
        <p:txBody>
          <a:bodyPr wrap="none">
            <a:spAutoFit/>
          </a:bodyPr>
          <a:lstStyle/>
          <a:p>
            <a:pPr>
              <a:defRPr/>
            </a:pPr>
            <a:r>
              <a:rPr lang="en-CA" sz="2800" dirty="0">
                <a:latin typeface="Arial" pitchFamily="34" charset="0"/>
                <a:cs typeface="Arial" pitchFamily="34" charset="0"/>
              </a:rPr>
              <a:t>Presentation Overview</a:t>
            </a:r>
          </a:p>
        </p:txBody>
      </p:sp>
      <p:sp>
        <p:nvSpPr>
          <p:cNvPr id="14340" name="Rectangle 9"/>
          <p:cNvSpPr>
            <a:spLocks noChangeArrowheads="1"/>
          </p:cNvSpPr>
          <p:nvPr/>
        </p:nvSpPr>
        <p:spPr bwMode="auto">
          <a:xfrm>
            <a:off x="228600" y="1524000"/>
            <a:ext cx="8610600" cy="3779838"/>
          </a:xfrm>
          <a:prstGeom prst="rect">
            <a:avLst/>
          </a:prstGeom>
          <a:noFill/>
          <a:ln w="9525">
            <a:noFill/>
            <a:miter lim="800000"/>
            <a:headEnd/>
            <a:tailEnd/>
          </a:ln>
        </p:spPr>
        <p:txBody>
          <a:bodyPr>
            <a:spAutoFit/>
          </a:bodyPr>
          <a:lstStyle/>
          <a:p>
            <a:pPr marL="342900" indent="-342900">
              <a:lnSpc>
                <a:spcPct val="150000"/>
              </a:lnSpc>
              <a:buFontTx/>
              <a:buAutoNum type="arabicPeriod"/>
            </a:pPr>
            <a:endParaRPr lang="en-CA" altLang="en-US"/>
          </a:p>
          <a:p>
            <a:pPr marL="342900" indent="-342900">
              <a:lnSpc>
                <a:spcPct val="150000"/>
              </a:lnSpc>
              <a:buFontTx/>
              <a:buAutoNum type="arabicPeriod"/>
            </a:pPr>
            <a:r>
              <a:rPr lang="en-CA" altLang="en-US"/>
              <a:t>Human Rights and Civil Rights</a:t>
            </a:r>
          </a:p>
          <a:p>
            <a:pPr marL="342900" indent="-342900">
              <a:lnSpc>
                <a:spcPct val="150000"/>
              </a:lnSpc>
              <a:buFontTx/>
              <a:buAutoNum type="arabicPeriod"/>
            </a:pPr>
            <a:r>
              <a:rPr lang="en-CA" altLang="en-US"/>
              <a:t>Protection and Promotion of Human Rights </a:t>
            </a:r>
          </a:p>
          <a:p>
            <a:pPr marL="342900" indent="-342900">
              <a:lnSpc>
                <a:spcPct val="150000"/>
              </a:lnSpc>
              <a:buFontTx/>
              <a:buAutoNum type="arabicPeriod"/>
            </a:pPr>
            <a:r>
              <a:rPr lang="en-CA" altLang="en-US"/>
              <a:t>What it Means to Violate Human Rights</a:t>
            </a:r>
          </a:p>
          <a:p>
            <a:pPr marL="342900" indent="-342900">
              <a:lnSpc>
                <a:spcPct val="150000"/>
              </a:lnSpc>
              <a:buFontTx/>
              <a:buAutoNum type="arabicPeriod"/>
            </a:pPr>
            <a:r>
              <a:rPr lang="en-CA" altLang="en-US"/>
              <a:t>Conflicts and  Intractable Conflicts</a:t>
            </a:r>
          </a:p>
          <a:p>
            <a:pPr marL="342900" indent="-342900">
              <a:lnSpc>
                <a:spcPct val="150000"/>
              </a:lnSpc>
              <a:buFontTx/>
              <a:buAutoNum type="arabicPeriod"/>
            </a:pPr>
            <a:r>
              <a:rPr lang="en-CA" altLang="en-US"/>
              <a:t>Causes of Intractability</a:t>
            </a:r>
          </a:p>
          <a:p>
            <a:pPr marL="342900" indent="-342900">
              <a:lnSpc>
                <a:spcPct val="150000"/>
              </a:lnSpc>
              <a:buFontTx/>
              <a:buAutoNum type="arabicPeriod"/>
            </a:pPr>
            <a:r>
              <a:rPr lang="en-CA" altLang="en-US"/>
              <a:t>Various types of Human Rights Violations and Intractable Conflict, the case of  the Horn of Africa/Ethiopia</a:t>
            </a:r>
          </a:p>
          <a:p>
            <a:pPr marL="342900" indent="-342900">
              <a:lnSpc>
                <a:spcPct val="150000"/>
              </a:lnSpc>
              <a:buFontTx/>
              <a:buAutoNum type="arabicPeriod"/>
            </a:pPr>
            <a:r>
              <a:rPr lang="en-CA" altLang="en-US"/>
              <a:t>Democracy as façade for repression in Ethiopia</a:t>
            </a:r>
          </a:p>
        </p:txBody>
      </p:sp>
    </p:spTree>
  </p:cSld>
  <p:clrMapOvr>
    <a:masterClrMapping/>
  </p:clrMapOvr>
  <p:transition spd="slow" advTm="7137">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600200"/>
          <a:ext cx="8610600" cy="4016375"/>
        </p:xfrm>
        <a:graphic>
          <a:graphicData uri="http://schemas.openxmlformats.org/drawingml/2006/table">
            <a:tbl>
              <a:tblPr firstRow="1" bandRow="1"/>
              <a:tblGrid>
                <a:gridCol w="679782"/>
                <a:gridCol w="6948907"/>
                <a:gridCol w="981911"/>
              </a:tblGrid>
              <a:tr h="548640">
                <a:tc>
                  <a:txBody>
                    <a:bodyPr/>
                    <a:lstStyle>
                      <a:lvl1pPr marL="0" algn="l" rtl="0" eaLnBrk="1" latinLnBrk="0" hangingPunct="1">
                        <a:defRPr kumimoji="0" b="1" kern="1200">
                          <a:solidFill>
                            <a:schemeClr val="lt1"/>
                          </a:solidFill>
                          <a:latin typeface="Cambria"/>
                        </a:defRPr>
                      </a:lvl1pPr>
                      <a:lvl2pPr marL="457200" algn="l" rtl="0" eaLnBrk="1" latinLnBrk="0" hangingPunct="1">
                        <a:defRPr kumimoji="0" b="1" kern="1200">
                          <a:solidFill>
                            <a:schemeClr val="lt1"/>
                          </a:solidFill>
                          <a:latin typeface="Cambria"/>
                        </a:defRPr>
                      </a:lvl2pPr>
                      <a:lvl3pPr marL="914400" algn="l" rtl="0" eaLnBrk="1" latinLnBrk="0" hangingPunct="1">
                        <a:defRPr kumimoji="0" b="1" kern="1200">
                          <a:solidFill>
                            <a:schemeClr val="lt1"/>
                          </a:solidFill>
                          <a:latin typeface="Cambria"/>
                        </a:defRPr>
                      </a:lvl3pPr>
                      <a:lvl4pPr marL="1371600" algn="l" rtl="0" eaLnBrk="1" latinLnBrk="0" hangingPunct="1">
                        <a:defRPr kumimoji="0" b="1" kern="1200">
                          <a:solidFill>
                            <a:schemeClr val="lt1"/>
                          </a:solidFill>
                          <a:latin typeface="Cambria"/>
                        </a:defRPr>
                      </a:lvl4pPr>
                      <a:lvl5pPr marL="1828800" algn="l" rtl="0" eaLnBrk="1" latinLnBrk="0" hangingPunct="1">
                        <a:defRPr kumimoji="0" b="1" kern="1200">
                          <a:solidFill>
                            <a:schemeClr val="lt1"/>
                          </a:solidFill>
                          <a:latin typeface="Cambria"/>
                        </a:defRPr>
                      </a:lvl5pPr>
                      <a:lvl6pPr marL="2286000" algn="l" rtl="0" eaLnBrk="1" latinLnBrk="0" hangingPunct="1">
                        <a:defRPr kumimoji="0" b="1" kern="1200">
                          <a:solidFill>
                            <a:schemeClr val="lt1"/>
                          </a:solidFill>
                          <a:latin typeface="Cambria"/>
                        </a:defRPr>
                      </a:lvl6pPr>
                      <a:lvl7pPr marL="2743200" algn="l" rtl="0" eaLnBrk="1" latinLnBrk="0" hangingPunct="1">
                        <a:defRPr kumimoji="0" b="1" kern="1200">
                          <a:solidFill>
                            <a:schemeClr val="lt1"/>
                          </a:solidFill>
                          <a:latin typeface="Cambria"/>
                        </a:defRPr>
                      </a:lvl7pPr>
                      <a:lvl8pPr marL="3200400" algn="l" rtl="0" eaLnBrk="1" latinLnBrk="0" hangingPunct="1">
                        <a:defRPr kumimoji="0" b="1" kern="1200">
                          <a:solidFill>
                            <a:schemeClr val="lt1"/>
                          </a:solidFill>
                          <a:latin typeface="Cambria"/>
                        </a:defRPr>
                      </a:lvl8pPr>
                      <a:lvl9pPr marL="3657600" algn="l" rtl="0" eaLnBrk="1" latinLnBrk="0" hangingPunct="1">
                        <a:defRPr kumimoji="0" b="1" kern="1200">
                          <a:solidFill>
                            <a:schemeClr val="lt1"/>
                          </a:solidFill>
                          <a:latin typeface="Cambria"/>
                        </a:defRPr>
                      </a:lvl9pPr>
                    </a:lstStyle>
                    <a:p>
                      <a:pPr marL="0" marR="0" algn="ctr">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No</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rtl="0" eaLnBrk="1" latinLnBrk="0" hangingPunct="1">
                        <a:defRPr kumimoji="0" b="1" kern="1200">
                          <a:solidFill>
                            <a:schemeClr val="lt1"/>
                          </a:solidFill>
                          <a:latin typeface="Cambria"/>
                        </a:defRPr>
                      </a:lvl1pPr>
                      <a:lvl2pPr marL="457200" algn="l" rtl="0" eaLnBrk="1" latinLnBrk="0" hangingPunct="1">
                        <a:defRPr kumimoji="0" b="1" kern="1200">
                          <a:solidFill>
                            <a:schemeClr val="lt1"/>
                          </a:solidFill>
                          <a:latin typeface="Cambria"/>
                        </a:defRPr>
                      </a:lvl2pPr>
                      <a:lvl3pPr marL="914400" algn="l" rtl="0" eaLnBrk="1" latinLnBrk="0" hangingPunct="1">
                        <a:defRPr kumimoji="0" b="1" kern="1200">
                          <a:solidFill>
                            <a:schemeClr val="lt1"/>
                          </a:solidFill>
                          <a:latin typeface="Cambria"/>
                        </a:defRPr>
                      </a:lvl3pPr>
                      <a:lvl4pPr marL="1371600" algn="l" rtl="0" eaLnBrk="1" latinLnBrk="0" hangingPunct="1">
                        <a:defRPr kumimoji="0" b="1" kern="1200">
                          <a:solidFill>
                            <a:schemeClr val="lt1"/>
                          </a:solidFill>
                          <a:latin typeface="Cambria"/>
                        </a:defRPr>
                      </a:lvl4pPr>
                      <a:lvl5pPr marL="1828800" algn="l" rtl="0" eaLnBrk="1" latinLnBrk="0" hangingPunct="1">
                        <a:defRPr kumimoji="0" b="1" kern="1200">
                          <a:solidFill>
                            <a:schemeClr val="lt1"/>
                          </a:solidFill>
                          <a:latin typeface="Cambria"/>
                        </a:defRPr>
                      </a:lvl5pPr>
                      <a:lvl6pPr marL="2286000" algn="l" rtl="0" eaLnBrk="1" latinLnBrk="0" hangingPunct="1">
                        <a:defRPr kumimoji="0" b="1" kern="1200">
                          <a:solidFill>
                            <a:schemeClr val="lt1"/>
                          </a:solidFill>
                          <a:latin typeface="Cambria"/>
                        </a:defRPr>
                      </a:lvl6pPr>
                      <a:lvl7pPr marL="2743200" algn="l" rtl="0" eaLnBrk="1" latinLnBrk="0" hangingPunct="1">
                        <a:defRPr kumimoji="0" b="1" kern="1200">
                          <a:solidFill>
                            <a:schemeClr val="lt1"/>
                          </a:solidFill>
                          <a:latin typeface="Cambria"/>
                        </a:defRPr>
                      </a:lvl7pPr>
                      <a:lvl8pPr marL="3200400" algn="l" rtl="0" eaLnBrk="1" latinLnBrk="0" hangingPunct="1">
                        <a:defRPr kumimoji="0" b="1" kern="1200">
                          <a:solidFill>
                            <a:schemeClr val="lt1"/>
                          </a:solidFill>
                          <a:latin typeface="Cambria"/>
                        </a:defRPr>
                      </a:lvl8pPr>
                      <a:lvl9pPr marL="3657600" algn="l" rtl="0" eaLnBrk="1" latinLnBrk="0" hangingPunct="1">
                        <a:defRPr kumimoji="0" b="1" kern="1200">
                          <a:solidFill>
                            <a:schemeClr val="lt1"/>
                          </a:solidFill>
                          <a:latin typeface="Cambria"/>
                        </a:defRPr>
                      </a:lvl9pPr>
                    </a:lstStyle>
                    <a:p>
                      <a:pPr marL="0" marR="0" algn="ctr">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Documents</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rtl="0" eaLnBrk="1" latinLnBrk="0" hangingPunct="1">
                        <a:defRPr kumimoji="0" b="1" kern="1200">
                          <a:solidFill>
                            <a:schemeClr val="lt1"/>
                          </a:solidFill>
                          <a:latin typeface="Cambria"/>
                        </a:defRPr>
                      </a:lvl1pPr>
                      <a:lvl2pPr marL="457200" algn="l" rtl="0" eaLnBrk="1" latinLnBrk="0" hangingPunct="1">
                        <a:defRPr kumimoji="0" b="1" kern="1200">
                          <a:solidFill>
                            <a:schemeClr val="lt1"/>
                          </a:solidFill>
                          <a:latin typeface="Cambria"/>
                        </a:defRPr>
                      </a:lvl2pPr>
                      <a:lvl3pPr marL="914400" algn="l" rtl="0" eaLnBrk="1" latinLnBrk="0" hangingPunct="1">
                        <a:defRPr kumimoji="0" b="1" kern="1200">
                          <a:solidFill>
                            <a:schemeClr val="lt1"/>
                          </a:solidFill>
                          <a:latin typeface="Cambria"/>
                        </a:defRPr>
                      </a:lvl3pPr>
                      <a:lvl4pPr marL="1371600" algn="l" rtl="0" eaLnBrk="1" latinLnBrk="0" hangingPunct="1">
                        <a:defRPr kumimoji="0" b="1" kern="1200">
                          <a:solidFill>
                            <a:schemeClr val="lt1"/>
                          </a:solidFill>
                          <a:latin typeface="Cambria"/>
                        </a:defRPr>
                      </a:lvl4pPr>
                      <a:lvl5pPr marL="1828800" algn="l" rtl="0" eaLnBrk="1" latinLnBrk="0" hangingPunct="1">
                        <a:defRPr kumimoji="0" b="1" kern="1200">
                          <a:solidFill>
                            <a:schemeClr val="lt1"/>
                          </a:solidFill>
                          <a:latin typeface="Cambria"/>
                        </a:defRPr>
                      </a:lvl5pPr>
                      <a:lvl6pPr marL="2286000" algn="l" rtl="0" eaLnBrk="1" latinLnBrk="0" hangingPunct="1">
                        <a:defRPr kumimoji="0" b="1" kern="1200">
                          <a:solidFill>
                            <a:schemeClr val="lt1"/>
                          </a:solidFill>
                          <a:latin typeface="Cambria"/>
                        </a:defRPr>
                      </a:lvl6pPr>
                      <a:lvl7pPr marL="2743200" algn="l" rtl="0" eaLnBrk="1" latinLnBrk="0" hangingPunct="1">
                        <a:defRPr kumimoji="0" b="1" kern="1200">
                          <a:solidFill>
                            <a:schemeClr val="lt1"/>
                          </a:solidFill>
                          <a:latin typeface="Cambria"/>
                        </a:defRPr>
                      </a:lvl7pPr>
                      <a:lvl8pPr marL="3200400" algn="l" rtl="0" eaLnBrk="1" latinLnBrk="0" hangingPunct="1">
                        <a:defRPr kumimoji="0" b="1" kern="1200">
                          <a:solidFill>
                            <a:schemeClr val="lt1"/>
                          </a:solidFill>
                          <a:latin typeface="Cambria"/>
                        </a:defRPr>
                      </a:lvl8pPr>
                      <a:lvl9pPr marL="3657600" algn="l" rtl="0" eaLnBrk="1" latinLnBrk="0" hangingPunct="1">
                        <a:defRPr kumimoji="0" b="1" kern="1200">
                          <a:solidFill>
                            <a:schemeClr val="lt1"/>
                          </a:solidFill>
                          <a:latin typeface="Cambria"/>
                        </a:defRPr>
                      </a:lvl9pPr>
                    </a:lstStyle>
                    <a:p>
                      <a:pPr marL="0" marR="0" algn="ctr">
                        <a:lnSpc>
                          <a:spcPct val="150000"/>
                        </a:lnSpc>
                        <a:spcBef>
                          <a:spcPts val="0"/>
                        </a:spcBef>
                        <a:spcAft>
                          <a:spcPts val="1000"/>
                        </a:spcAft>
                      </a:pPr>
                      <a:r>
                        <a:rPr lang="en-US" sz="2400" dirty="0" smtClean="0">
                          <a:solidFill>
                            <a:srgbClr val="002060"/>
                          </a:solidFill>
                          <a:latin typeface="Calibri" panose="020F0502020204030204" pitchFamily="34" charset="0"/>
                          <a:ea typeface="Times New Roman"/>
                          <a:cs typeface="Courier New"/>
                        </a:rPr>
                        <a:t>Year</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1138105">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ctr">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5</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l">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Convention on the Elimination of All Forms of Discrimination against </a:t>
                      </a:r>
                      <a:r>
                        <a:rPr lang="en-US" sz="2400" b="1" dirty="0" smtClean="0">
                          <a:solidFill>
                            <a:srgbClr val="002060"/>
                          </a:solidFill>
                          <a:latin typeface="Calibri" panose="020F0502020204030204" pitchFamily="34" charset="0"/>
                          <a:ea typeface="Times New Roman"/>
                          <a:cs typeface="Courier New"/>
                        </a:rPr>
                        <a:t>Women (CEDAW)</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r">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1981</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r>
              <a:tr h="1097280">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ctr">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6</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C249">
                        <a:lumMod val="40000"/>
                        <a:lumOff val="60000"/>
                      </a:srgb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l">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International Convention on the Elimination of All Forms of Racial </a:t>
                      </a:r>
                      <a:r>
                        <a:rPr lang="en-US" sz="2400" b="1" dirty="0" smtClean="0">
                          <a:solidFill>
                            <a:srgbClr val="002060"/>
                          </a:solidFill>
                          <a:latin typeface="Calibri" panose="020F0502020204030204" pitchFamily="34" charset="0"/>
                          <a:ea typeface="Times New Roman"/>
                          <a:cs typeface="Courier New"/>
                        </a:rPr>
                        <a:t>Discrimination</a:t>
                      </a:r>
                      <a:r>
                        <a:rPr lang="en-US" sz="2400" b="1" baseline="0" dirty="0" smtClean="0">
                          <a:solidFill>
                            <a:srgbClr val="002060"/>
                          </a:solidFill>
                          <a:latin typeface="Calibri" panose="020F0502020204030204" pitchFamily="34" charset="0"/>
                          <a:ea typeface="Times New Roman"/>
                          <a:cs typeface="Courier New"/>
                        </a:rPr>
                        <a:t> (ICERD)</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C249">
                        <a:lumMod val="40000"/>
                        <a:lumOff val="60000"/>
                      </a:srgb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marL="0" marR="0" algn="r">
                        <a:lnSpc>
                          <a:spcPct val="150000"/>
                        </a:lnSpc>
                        <a:spcBef>
                          <a:spcPts val="0"/>
                        </a:spcBef>
                        <a:spcAft>
                          <a:spcPts val="1000"/>
                        </a:spcAft>
                      </a:pPr>
                      <a:r>
                        <a:rPr lang="en-US" sz="2400" b="1" dirty="0">
                          <a:solidFill>
                            <a:srgbClr val="002060"/>
                          </a:solidFill>
                          <a:latin typeface="Calibri" panose="020F0502020204030204" pitchFamily="34" charset="0"/>
                          <a:ea typeface="Times New Roman"/>
                          <a:cs typeface="Courier New"/>
                        </a:rPr>
                        <a:t>1976</a:t>
                      </a:r>
                      <a:endParaRPr lang="en-US" sz="2400" dirty="0">
                        <a:solidFill>
                          <a:srgbClr val="002060"/>
                        </a:solidFill>
                        <a:latin typeface="Calibri" panose="020F0502020204030204" pitchFamily="34" charset="0"/>
                        <a:ea typeface="Calibri"/>
                        <a:cs typeface="Times New Roman"/>
                      </a:endParaRPr>
                    </a:p>
                  </a:txBody>
                  <a:tcPr marL="61722" marR="6172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C249">
                        <a:lumMod val="40000"/>
                        <a:lumOff val="60000"/>
                      </a:srgbClr>
                    </a:solidFill>
                  </a:tcPr>
                </a:tc>
              </a:tr>
              <a:tr h="1232351">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ctr">
                        <a:lnSpc>
                          <a:spcPct val="150000"/>
                        </a:lnSpc>
                      </a:pPr>
                      <a:r>
                        <a:rPr lang="en-US" sz="2400" dirty="0" smtClean="0">
                          <a:solidFill>
                            <a:srgbClr val="002060"/>
                          </a:solidFill>
                          <a:latin typeface="Calibri" panose="020F0502020204030204" pitchFamily="34" charset="0"/>
                        </a:rPr>
                        <a:t>7</a:t>
                      </a:r>
                      <a:endParaRPr lang="en-US" sz="2400" dirty="0">
                        <a:solidFill>
                          <a:srgbClr val="002060"/>
                        </a:solidFill>
                        <a:latin typeface="Calibri" panose="020F0502020204030204" pitchFamily="34" charset="0"/>
                      </a:endParaRPr>
                    </a:p>
                  </a:txBody>
                  <a:tcPr marL="82296" marR="82296" marT="42663" marB="426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nSpc>
                          <a:spcPct val="150000"/>
                        </a:lnSpc>
                      </a:pPr>
                      <a:r>
                        <a:rPr kumimoji="0" lang="en-US" sz="2400" b="1" kern="1200" dirty="0" smtClean="0">
                          <a:solidFill>
                            <a:srgbClr val="002060"/>
                          </a:solidFill>
                          <a:latin typeface="Calibri" panose="020F0502020204030204" pitchFamily="34" charset="0"/>
                          <a:ea typeface="+mn-ea"/>
                          <a:cs typeface="+mn-cs"/>
                        </a:rPr>
                        <a:t>Convention on the Prevention and Punishment  of the Crime of Genocide </a:t>
                      </a:r>
                      <a:endParaRPr lang="en-US" sz="2400" dirty="0">
                        <a:solidFill>
                          <a:srgbClr val="002060"/>
                        </a:solidFill>
                        <a:latin typeface="Calibri" panose="020F0502020204030204" pitchFamily="34" charset="0"/>
                      </a:endParaRPr>
                    </a:p>
                  </a:txBody>
                  <a:tcPr marL="82296" marR="82296" marT="42663" marB="426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rtl="0" eaLnBrk="1" latinLnBrk="0" hangingPunct="1">
                        <a:defRPr kumimoji="0" kern="1200">
                          <a:solidFill>
                            <a:schemeClr val="dk1"/>
                          </a:solidFill>
                          <a:latin typeface="Cambria"/>
                        </a:defRPr>
                      </a:lvl1pPr>
                      <a:lvl2pPr marL="457200" algn="l" rtl="0" eaLnBrk="1" latinLnBrk="0" hangingPunct="1">
                        <a:defRPr kumimoji="0" kern="1200">
                          <a:solidFill>
                            <a:schemeClr val="dk1"/>
                          </a:solidFill>
                          <a:latin typeface="Cambria"/>
                        </a:defRPr>
                      </a:lvl2pPr>
                      <a:lvl3pPr marL="914400" algn="l" rtl="0" eaLnBrk="1" latinLnBrk="0" hangingPunct="1">
                        <a:defRPr kumimoji="0" kern="1200">
                          <a:solidFill>
                            <a:schemeClr val="dk1"/>
                          </a:solidFill>
                          <a:latin typeface="Cambria"/>
                        </a:defRPr>
                      </a:lvl3pPr>
                      <a:lvl4pPr marL="1371600" algn="l" rtl="0" eaLnBrk="1" latinLnBrk="0" hangingPunct="1">
                        <a:defRPr kumimoji="0" kern="1200">
                          <a:solidFill>
                            <a:schemeClr val="dk1"/>
                          </a:solidFill>
                          <a:latin typeface="Cambria"/>
                        </a:defRPr>
                      </a:lvl4pPr>
                      <a:lvl5pPr marL="1828800" algn="l" rtl="0" eaLnBrk="1" latinLnBrk="0" hangingPunct="1">
                        <a:defRPr kumimoji="0" kern="1200">
                          <a:solidFill>
                            <a:schemeClr val="dk1"/>
                          </a:solidFill>
                          <a:latin typeface="Cambria"/>
                        </a:defRPr>
                      </a:lvl5pPr>
                      <a:lvl6pPr marL="2286000" algn="l" rtl="0" eaLnBrk="1" latinLnBrk="0" hangingPunct="1">
                        <a:defRPr kumimoji="0" kern="1200">
                          <a:solidFill>
                            <a:schemeClr val="dk1"/>
                          </a:solidFill>
                          <a:latin typeface="Cambria"/>
                        </a:defRPr>
                      </a:lvl6pPr>
                      <a:lvl7pPr marL="2743200" algn="l" rtl="0" eaLnBrk="1" latinLnBrk="0" hangingPunct="1">
                        <a:defRPr kumimoji="0" kern="1200">
                          <a:solidFill>
                            <a:schemeClr val="dk1"/>
                          </a:solidFill>
                          <a:latin typeface="Cambria"/>
                        </a:defRPr>
                      </a:lvl7pPr>
                      <a:lvl8pPr marL="3200400" algn="l" rtl="0" eaLnBrk="1" latinLnBrk="0" hangingPunct="1">
                        <a:defRPr kumimoji="0" kern="1200">
                          <a:solidFill>
                            <a:schemeClr val="dk1"/>
                          </a:solidFill>
                          <a:latin typeface="Cambria"/>
                        </a:defRPr>
                      </a:lvl8pPr>
                      <a:lvl9pPr marL="3657600" algn="l" rtl="0" eaLnBrk="1" latinLnBrk="0" hangingPunct="1">
                        <a:defRPr kumimoji="0" kern="1200">
                          <a:solidFill>
                            <a:schemeClr val="dk1"/>
                          </a:solidFill>
                          <a:latin typeface="Cambria"/>
                        </a:defRPr>
                      </a:lvl9pPr>
                    </a:lstStyle>
                    <a:p>
                      <a:pPr algn="r">
                        <a:lnSpc>
                          <a:spcPct val="150000"/>
                        </a:lnSpc>
                      </a:pPr>
                      <a:r>
                        <a:rPr kumimoji="0" lang="en-US" sz="2400" b="1" kern="1200" dirty="0" smtClean="0">
                          <a:solidFill>
                            <a:srgbClr val="002060"/>
                          </a:solidFill>
                          <a:latin typeface="Calibri" panose="020F0502020204030204" pitchFamily="34" charset="0"/>
                          <a:ea typeface="+mn-ea"/>
                          <a:cs typeface="+mn-cs"/>
                        </a:rPr>
                        <a:t>1948</a:t>
                      </a:r>
                      <a:endParaRPr lang="en-US" sz="2400" dirty="0">
                        <a:solidFill>
                          <a:srgbClr val="002060"/>
                        </a:solidFill>
                        <a:latin typeface="Calibri" panose="020F0502020204030204" pitchFamily="34" charset="0"/>
                      </a:endParaRPr>
                    </a:p>
                  </a:txBody>
                  <a:tcPr marL="82296" marR="82296" marT="42663" marB="426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r>
            </a:tbl>
          </a:graphicData>
        </a:graphic>
      </p:graphicFrame>
      <p:sp>
        <p:nvSpPr>
          <p:cNvPr id="5" name="TextBox 4"/>
          <p:cNvSpPr txBox="1"/>
          <p:nvPr/>
        </p:nvSpPr>
        <p:spPr>
          <a:xfrm>
            <a:off x="152400" y="304800"/>
            <a:ext cx="88392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en-US" sz="2800" b="1" dirty="0">
                <a:solidFill>
                  <a:srgbClr val="002060"/>
                </a:solidFill>
                <a:latin typeface="Calibri" panose="020F0502020204030204" pitchFamily="34" charset="0"/>
              </a:rPr>
              <a:t>Breach of International Human Rights Treaties . . .  </a:t>
            </a:r>
            <a:endParaRPr lang="en-CA" sz="2800" b="1" dirty="0">
              <a:solidFill>
                <a:srgbClr val="000058"/>
              </a:solidFill>
              <a:latin typeface="Calibri" panose="020F0502020204030204" pitchFamily="34" charset="0"/>
            </a:endParaRPr>
          </a:p>
        </p:txBody>
      </p:sp>
    </p:spTree>
  </p:cSld>
  <p:clrMapOvr>
    <a:masterClrMapping/>
  </p:clrMapOvr>
  <p:transition spd="slow" advTm="7137">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152400"/>
            <a:ext cx="8839200" cy="777875"/>
          </a:xfrm>
          <a:prstGeom prst="rect">
            <a:avLst/>
          </a:prstGeom>
          <a:ln/>
        </p:spPr>
        <p:style>
          <a:lnRef idx="0">
            <a:schemeClr val="accent2"/>
          </a:lnRef>
          <a:fillRef idx="3">
            <a:schemeClr val="accent2"/>
          </a:fillRef>
          <a:effectRef idx="3">
            <a:schemeClr val="accent2"/>
          </a:effectRef>
          <a:fontRef idx="minor">
            <a:schemeClr val="lt1"/>
          </a:fontRef>
        </p:style>
        <p:txBody>
          <a:bodyPr lIns="83587" tIns="41794" rIns="83587" bIns="41794" anchor="b"/>
          <a:lstStyle>
            <a:lvl1pPr algn="ctr" rtl="0" eaLnBrk="0" fontAlgn="base" hangingPunct="0">
              <a:spcBef>
                <a:spcPct val="0"/>
              </a:spcBef>
              <a:spcAft>
                <a:spcPct val="0"/>
              </a:spcAft>
              <a:defRPr sz="30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000">
                <a:solidFill>
                  <a:srgbClr val="5D9BB1"/>
                </a:solidFill>
                <a:latin typeface="Andalus" pitchFamily="18" charset="-78"/>
              </a:defRPr>
            </a:lvl2pPr>
            <a:lvl3pPr algn="ctr" rtl="0" eaLnBrk="0" fontAlgn="base" hangingPunct="0">
              <a:spcBef>
                <a:spcPct val="0"/>
              </a:spcBef>
              <a:spcAft>
                <a:spcPct val="0"/>
              </a:spcAft>
              <a:defRPr sz="3000">
                <a:solidFill>
                  <a:srgbClr val="5D9BB1"/>
                </a:solidFill>
                <a:latin typeface="Andalus" pitchFamily="18" charset="-78"/>
              </a:defRPr>
            </a:lvl3pPr>
            <a:lvl4pPr algn="ctr" rtl="0" eaLnBrk="0" fontAlgn="base" hangingPunct="0">
              <a:spcBef>
                <a:spcPct val="0"/>
              </a:spcBef>
              <a:spcAft>
                <a:spcPct val="0"/>
              </a:spcAft>
              <a:defRPr sz="3000">
                <a:solidFill>
                  <a:srgbClr val="5D9BB1"/>
                </a:solidFill>
                <a:latin typeface="Andalus" pitchFamily="18" charset="-78"/>
              </a:defRPr>
            </a:lvl4pPr>
            <a:lvl5pPr algn="ctr" rtl="0" eaLnBrk="0" fontAlgn="base" hangingPunct="0">
              <a:spcBef>
                <a:spcPct val="0"/>
              </a:spcBef>
              <a:spcAft>
                <a:spcPct val="0"/>
              </a:spcAft>
              <a:defRPr sz="3000">
                <a:solidFill>
                  <a:srgbClr val="5D9BB1"/>
                </a:solidFill>
                <a:latin typeface="Andalus" pitchFamily="18" charset="-78"/>
              </a:defRPr>
            </a:lvl5pPr>
            <a:lvl6pPr marL="417935" algn="ctr" rtl="0" fontAlgn="base">
              <a:spcBef>
                <a:spcPct val="0"/>
              </a:spcBef>
              <a:spcAft>
                <a:spcPct val="0"/>
              </a:spcAft>
              <a:defRPr sz="3000">
                <a:solidFill>
                  <a:srgbClr val="5D9BB1"/>
                </a:solidFill>
                <a:latin typeface="Georgia" pitchFamily="18" charset="0"/>
              </a:defRPr>
            </a:lvl6pPr>
            <a:lvl7pPr marL="835870" algn="ctr" rtl="0" fontAlgn="base">
              <a:spcBef>
                <a:spcPct val="0"/>
              </a:spcBef>
              <a:spcAft>
                <a:spcPct val="0"/>
              </a:spcAft>
              <a:defRPr sz="3000">
                <a:solidFill>
                  <a:srgbClr val="5D9BB1"/>
                </a:solidFill>
                <a:latin typeface="Georgia" pitchFamily="18" charset="0"/>
              </a:defRPr>
            </a:lvl7pPr>
            <a:lvl8pPr marL="1253804" algn="ctr" rtl="0" fontAlgn="base">
              <a:spcBef>
                <a:spcPct val="0"/>
              </a:spcBef>
              <a:spcAft>
                <a:spcPct val="0"/>
              </a:spcAft>
              <a:defRPr sz="3000">
                <a:solidFill>
                  <a:srgbClr val="5D9BB1"/>
                </a:solidFill>
                <a:latin typeface="Georgia" pitchFamily="18" charset="0"/>
              </a:defRPr>
            </a:lvl8pPr>
            <a:lvl9pPr marL="1671740" algn="ctr" rtl="0" fontAlgn="base">
              <a:spcBef>
                <a:spcPct val="0"/>
              </a:spcBef>
              <a:spcAft>
                <a:spcPct val="0"/>
              </a:spcAft>
              <a:defRPr sz="3000">
                <a:solidFill>
                  <a:srgbClr val="5D9BB1"/>
                </a:solidFill>
                <a:latin typeface="Georgia" pitchFamily="18" charset="0"/>
              </a:defRPr>
            </a:lvl9pPr>
          </a:lstStyle>
          <a:p>
            <a:pPr algn="l">
              <a:defRPr/>
            </a:pPr>
            <a:r>
              <a:rPr lang="en-US" altLang="en-US" sz="2600" b="1" dirty="0" smtClean="0">
                <a:solidFill>
                  <a:srgbClr val="002060"/>
                </a:solidFill>
                <a:latin typeface="Calibri" panose="020F0502020204030204" pitchFamily="34" charset="0"/>
              </a:rPr>
              <a:t> </a:t>
            </a:r>
            <a:r>
              <a:rPr lang="en-US" altLang="en-US" sz="2800" b="1" dirty="0" smtClean="0">
                <a:solidFill>
                  <a:srgbClr val="002060"/>
                </a:solidFill>
                <a:latin typeface="Calibri" panose="020F0502020204030204" pitchFamily="34" charset="0"/>
              </a:rPr>
              <a:t>Ethiopian Government Obligations </a:t>
            </a:r>
          </a:p>
        </p:txBody>
      </p:sp>
      <p:sp>
        <p:nvSpPr>
          <p:cNvPr id="31749" name="Content Placeholder 2"/>
          <p:cNvSpPr txBox="1">
            <a:spLocks/>
          </p:cNvSpPr>
          <p:nvPr/>
        </p:nvSpPr>
        <p:spPr bwMode="auto">
          <a:xfrm>
            <a:off x="152400" y="1425575"/>
            <a:ext cx="8839200" cy="4548188"/>
          </a:xfrm>
          <a:prstGeom prst="rect">
            <a:avLst/>
          </a:prstGeom>
          <a:ln/>
        </p:spPr>
        <p:style>
          <a:lnRef idx="0">
            <a:schemeClr val="accent3"/>
          </a:lnRef>
          <a:fillRef idx="3">
            <a:schemeClr val="accent3"/>
          </a:fillRef>
          <a:effectRef idx="3">
            <a:schemeClr val="accent3"/>
          </a:effectRef>
          <a:fontRef idx="minor">
            <a:schemeClr val="lt1"/>
          </a:fontRef>
        </p:style>
        <p:txBody>
          <a:bodyPr lIns="83587" tIns="41794" rIns="83587" bIns="41794"/>
          <a:lstStyle>
            <a:lvl1pPr marL="249238" indent="-24923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00063" indent="-249238">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750888" indent="-207963">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01713" indent="-207963">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252538" indent="-207963">
              <a:spcBef>
                <a:spcPct val="20000"/>
              </a:spcBef>
              <a:buClr>
                <a:srgbClr val="8FB08C"/>
              </a:buClr>
              <a:buChar char="•"/>
              <a:defRPr>
                <a:solidFill>
                  <a:schemeClr val="tx1"/>
                </a:solidFill>
                <a:latin typeface="Georgia" panose="02040502050405020303" pitchFamily="18" charset="0"/>
              </a:defRPr>
            </a:lvl5pPr>
            <a:lvl6pPr marL="17097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1669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6241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0813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buClr>
                <a:srgbClr val="0F6FC6"/>
              </a:buClr>
              <a:buFont typeface="Wingdings 2" panose="05020102010507070707" pitchFamily="18" charset="2"/>
              <a:buNone/>
              <a:defRPr/>
            </a:pPr>
            <a:r>
              <a:rPr lang="en-US" altLang="en-US" sz="2800" b="1" dirty="0" smtClean="0">
                <a:solidFill>
                  <a:srgbClr val="000000"/>
                </a:solidFill>
                <a:latin typeface="Calibri" panose="020F0502020204030204" pitchFamily="34" charset="0"/>
              </a:rPr>
              <a:t>A State/Ethiopia is bound to act in accordance with </a:t>
            </a:r>
          </a:p>
          <a:p>
            <a:pPr>
              <a:lnSpc>
                <a:spcPct val="150000"/>
              </a:lnSpc>
              <a:buClr>
                <a:srgbClr val="0F6FC6"/>
              </a:buClr>
              <a:buFont typeface="Wingdings 2" panose="05020102010507070707" pitchFamily="18" charset="2"/>
              <a:buNone/>
              <a:defRPr/>
            </a:pPr>
            <a:r>
              <a:rPr lang="en-US" altLang="en-US" sz="2400" b="1" dirty="0" smtClean="0">
                <a:solidFill>
                  <a:srgbClr val="000000"/>
                </a:solidFill>
                <a:latin typeface="Calibri" panose="020F0502020204030204" pitchFamily="34" charset="0"/>
              </a:rPr>
              <a:t>(a) Domestic law of the State/Ethiopia</a:t>
            </a:r>
          </a:p>
          <a:p>
            <a:pPr>
              <a:lnSpc>
                <a:spcPct val="150000"/>
              </a:lnSpc>
              <a:buClr>
                <a:srgbClr val="0F6FC6"/>
              </a:buClr>
              <a:buFont typeface="Wingdings 2" panose="05020102010507070707" pitchFamily="18" charset="2"/>
              <a:buNone/>
              <a:defRPr/>
            </a:pPr>
            <a:r>
              <a:rPr lang="en-US" altLang="en-US" sz="2400" b="1" dirty="0" smtClean="0">
                <a:solidFill>
                  <a:srgbClr val="000000"/>
                </a:solidFill>
                <a:latin typeface="Calibri" panose="020F0502020204030204" pitchFamily="34" charset="0"/>
              </a:rPr>
              <a:t>(b) International Treaties to which a State/it is a party</a:t>
            </a:r>
          </a:p>
          <a:p>
            <a:pPr>
              <a:lnSpc>
                <a:spcPct val="150000"/>
              </a:lnSpc>
              <a:buClr>
                <a:srgbClr val="0F6FC6"/>
              </a:buClr>
              <a:buFont typeface="Wingdings 2" panose="05020102010507070707" pitchFamily="18" charset="2"/>
              <a:buNone/>
              <a:defRPr/>
            </a:pPr>
            <a:r>
              <a:rPr lang="en-US" altLang="en-US" sz="2400" b="1" dirty="0" smtClean="0">
                <a:solidFill>
                  <a:srgbClr val="000000"/>
                </a:solidFill>
                <a:latin typeface="Calibri" panose="020F0502020204030204" pitchFamily="34" charset="0"/>
              </a:rPr>
              <a:t>(</a:t>
            </a:r>
            <a:r>
              <a:rPr lang="en-US" altLang="en-US" sz="2400" b="1" i="1" dirty="0" smtClean="0">
                <a:solidFill>
                  <a:srgbClr val="000000"/>
                </a:solidFill>
                <a:latin typeface="Calibri" panose="020F0502020204030204" pitchFamily="34" charset="0"/>
              </a:rPr>
              <a:t>C</a:t>
            </a:r>
            <a:r>
              <a:rPr lang="en-US" altLang="en-US" sz="2400" b="1" dirty="0" smtClean="0">
                <a:solidFill>
                  <a:srgbClr val="000000"/>
                </a:solidFill>
                <a:latin typeface="Calibri" panose="020F0502020204030204" pitchFamily="34" charset="0"/>
              </a:rPr>
              <a:t>) Public international law</a:t>
            </a:r>
          </a:p>
          <a:p>
            <a:pPr>
              <a:lnSpc>
                <a:spcPct val="150000"/>
              </a:lnSpc>
              <a:buClr>
                <a:srgbClr val="0F6FC6"/>
              </a:buClr>
              <a:buFont typeface="Wingdings 2" panose="05020102010507070707" pitchFamily="18" charset="2"/>
              <a:buNone/>
              <a:defRPr/>
            </a:pPr>
            <a:r>
              <a:rPr lang="en-US" altLang="en-US" sz="2400" b="1" dirty="0" smtClean="0">
                <a:solidFill>
                  <a:srgbClr val="000000"/>
                </a:solidFill>
                <a:latin typeface="Calibri" panose="020F0502020204030204" pitchFamily="34" charset="0"/>
              </a:rPr>
              <a:t>	</a:t>
            </a:r>
            <a:r>
              <a:rPr lang="en-US" altLang="en-US" sz="2400" b="1" dirty="0" smtClean="0">
                <a:solidFill>
                  <a:srgbClr val="C00000"/>
                </a:solidFill>
                <a:latin typeface="Calibri" panose="020F0502020204030204" pitchFamily="34" charset="0"/>
              </a:rPr>
              <a:t>These are  fundamentals principle in international law called “</a:t>
            </a:r>
            <a:r>
              <a:rPr lang="en-US" altLang="en-US" sz="2400" b="1" dirty="0" err="1" smtClean="0">
                <a:solidFill>
                  <a:srgbClr val="C00000"/>
                </a:solidFill>
                <a:latin typeface="Calibri" panose="020F0502020204030204" pitchFamily="34" charset="0"/>
              </a:rPr>
              <a:t>pacta</a:t>
            </a:r>
            <a:r>
              <a:rPr lang="en-US" altLang="en-US" sz="2400" b="1" dirty="0" smtClean="0">
                <a:solidFill>
                  <a:srgbClr val="C00000"/>
                </a:solidFill>
                <a:latin typeface="Calibri" panose="020F0502020204030204" pitchFamily="34" charset="0"/>
              </a:rPr>
              <a:t> </a:t>
            </a:r>
            <a:r>
              <a:rPr lang="en-US" altLang="en-US" sz="2400" b="1" dirty="0" err="1" smtClean="0">
                <a:solidFill>
                  <a:srgbClr val="C00000"/>
                </a:solidFill>
                <a:latin typeface="Calibri" panose="020F0502020204030204" pitchFamily="34" charset="0"/>
              </a:rPr>
              <a:t>sunt</a:t>
            </a:r>
            <a:r>
              <a:rPr lang="en-US" altLang="en-US" sz="2400" b="1" dirty="0" smtClean="0">
                <a:solidFill>
                  <a:srgbClr val="C00000"/>
                </a:solidFill>
                <a:latin typeface="Calibri" panose="020F0502020204030204" pitchFamily="34" charset="0"/>
              </a:rPr>
              <a:t> </a:t>
            </a:r>
            <a:r>
              <a:rPr lang="en-US" altLang="en-US" sz="2400" b="1" dirty="0" err="1" smtClean="0">
                <a:solidFill>
                  <a:srgbClr val="C00000"/>
                </a:solidFill>
                <a:latin typeface="Calibri" panose="020F0502020204030204" pitchFamily="34" charset="0"/>
              </a:rPr>
              <a:t>servanda</a:t>
            </a:r>
            <a:r>
              <a:rPr lang="en-US" altLang="en-US" sz="2400" b="1" dirty="0" smtClean="0">
                <a:solidFill>
                  <a:srgbClr val="C00000"/>
                </a:solidFill>
                <a:latin typeface="Calibri" panose="020F0502020204030204" pitchFamily="34" charset="0"/>
              </a:rPr>
              <a:t>” (Latin, agreements must be respected)</a:t>
            </a:r>
          </a:p>
          <a:p>
            <a:pPr>
              <a:buClr>
                <a:srgbClr val="0F6FC6"/>
              </a:buClr>
              <a:defRPr/>
            </a:pPr>
            <a:endParaRPr lang="en-US" altLang="en-US" sz="2400" dirty="0" smtClean="0">
              <a:solidFill>
                <a:srgbClr val="000000"/>
              </a:solidFill>
              <a:latin typeface="Cambria" panose="02040503050406030204" pitchFamily="18" charset="0"/>
            </a:endParaRPr>
          </a:p>
        </p:txBody>
      </p:sp>
    </p:spTree>
  </p:cSld>
  <p:clrMapOvr>
    <a:masterClrMapping/>
  </p:clrMapOvr>
  <p:transition spd="slow" advTm="7137">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txBox="1">
            <a:spLocks/>
          </p:cNvSpPr>
          <p:nvPr/>
        </p:nvSpPr>
        <p:spPr bwMode="auto">
          <a:xfrm>
            <a:off x="228600" y="1524000"/>
            <a:ext cx="8839201" cy="5029200"/>
          </a:xfrm>
          <a:prstGeom prst="rect">
            <a:avLst/>
          </a:prstGeom>
          <a:ln/>
        </p:spPr>
        <p:style>
          <a:lnRef idx="0">
            <a:schemeClr val="accent3"/>
          </a:lnRef>
          <a:fillRef idx="3">
            <a:schemeClr val="accent3"/>
          </a:fillRef>
          <a:effectRef idx="3">
            <a:schemeClr val="accent3"/>
          </a:effectRef>
          <a:fontRef idx="minor">
            <a:schemeClr val="lt1"/>
          </a:fontRef>
        </p:style>
        <p:txBody>
          <a:bodyPr lIns="83587" tIns="41794" rIns="83587" bIns="41794"/>
          <a:lstStyle>
            <a:lvl1pPr marL="249238" indent="-24923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00063" indent="-249238">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750888" indent="-207963">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01713" indent="-207963">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252538" indent="-207963">
              <a:spcBef>
                <a:spcPct val="20000"/>
              </a:spcBef>
              <a:buClr>
                <a:srgbClr val="8FB08C"/>
              </a:buClr>
              <a:buChar char="•"/>
              <a:defRPr>
                <a:solidFill>
                  <a:schemeClr val="tx1"/>
                </a:solidFill>
                <a:latin typeface="Georgia" panose="02040502050405020303" pitchFamily="18" charset="0"/>
              </a:defRPr>
            </a:lvl5pPr>
            <a:lvl6pPr marL="17097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1669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6241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0813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buClr>
                <a:srgbClr val="0F6FC6"/>
              </a:buClr>
              <a:buFont typeface="Wingdings 2" panose="05020102010507070707" pitchFamily="18" charset="2"/>
              <a:buNone/>
              <a:defRPr/>
            </a:pPr>
            <a:endParaRPr lang="en-US" altLang="en-US" sz="2500" b="1" dirty="0">
              <a:solidFill>
                <a:srgbClr val="7030A0"/>
              </a:solidFill>
              <a:latin typeface="Calibri" panose="020F0502020204030204" pitchFamily="34" charset="0"/>
            </a:endParaRPr>
          </a:p>
          <a:p>
            <a:pPr>
              <a:lnSpc>
                <a:spcPct val="150000"/>
              </a:lnSpc>
              <a:buClr>
                <a:srgbClr val="0F6FC6"/>
              </a:buClr>
              <a:buFont typeface="Wingdings" panose="05000000000000000000" pitchFamily="2" charset="2"/>
              <a:buChar char="ü"/>
              <a:defRPr/>
            </a:pPr>
            <a:r>
              <a:rPr lang="en-US" altLang="en-US" sz="2600" b="1" dirty="0" smtClean="0">
                <a:solidFill>
                  <a:srgbClr val="7030A0"/>
                </a:solidFill>
                <a:latin typeface="Calibri" panose="020F0502020204030204" pitchFamily="34" charset="0"/>
              </a:rPr>
              <a:t>obligation to respect, and implement international human rights law</a:t>
            </a:r>
          </a:p>
          <a:p>
            <a:pPr>
              <a:lnSpc>
                <a:spcPct val="150000"/>
              </a:lnSpc>
              <a:buClr>
                <a:srgbClr val="0F6FC6"/>
              </a:buClr>
              <a:buFont typeface="Wingdings" panose="05000000000000000000" pitchFamily="2" charset="2"/>
              <a:buChar char="ü"/>
              <a:defRPr/>
            </a:pPr>
            <a:r>
              <a:rPr lang="en-US" altLang="en-US" sz="2600" b="1" dirty="0" smtClean="0">
                <a:solidFill>
                  <a:srgbClr val="7030A0"/>
                </a:solidFill>
                <a:latin typeface="Calibri" panose="020F0502020204030204" pitchFamily="34" charset="0"/>
              </a:rPr>
              <a:t> Take appropriate legislative Human Rights law and international humanitarian law</a:t>
            </a:r>
          </a:p>
          <a:p>
            <a:pPr>
              <a:lnSpc>
                <a:spcPct val="150000"/>
              </a:lnSpc>
              <a:buClr>
                <a:srgbClr val="0F6FC6"/>
              </a:buClr>
              <a:buFont typeface="Wingdings" panose="05000000000000000000" pitchFamily="2" charset="2"/>
              <a:buChar char="ü"/>
              <a:defRPr/>
            </a:pPr>
            <a:r>
              <a:rPr lang="en-US" sz="2600" b="1" dirty="0" smtClean="0">
                <a:solidFill>
                  <a:srgbClr val="7030A0"/>
                </a:solidFill>
                <a:latin typeface="Calibri" panose="020F0502020204030204" pitchFamily="34" charset="0"/>
              </a:rPr>
              <a:t>  Take appropriate legislative and administrative and other appropriate measures to prevent violations,</a:t>
            </a:r>
            <a:endParaRPr lang="en-US" altLang="en-US" sz="2400" b="1" dirty="0" smtClean="0">
              <a:solidFill>
                <a:srgbClr val="7030A0"/>
              </a:solidFill>
              <a:latin typeface="Calibri" panose="020F0502020204030204" pitchFamily="34" charset="0"/>
            </a:endParaRPr>
          </a:p>
        </p:txBody>
      </p:sp>
      <p:sp>
        <p:nvSpPr>
          <p:cNvPr id="2" name="TextBox 1"/>
          <p:cNvSpPr txBox="1"/>
          <p:nvPr/>
        </p:nvSpPr>
        <p:spPr>
          <a:xfrm>
            <a:off x="228600" y="304800"/>
            <a:ext cx="87630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2800" b="1" dirty="0">
                <a:solidFill>
                  <a:srgbClr val="002060"/>
                </a:solidFill>
                <a:latin typeface="Calibri" panose="020F0502020204030204" pitchFamily="34" charset="0"/>
              </a:rPr>
              <a:t>The  Scope of the obligation</a:t>
            </a:r>
            <a:endParaRPr lang="en-CA" sz="2800" dirty="0"/>
          </a:p>
        </p:txBody>
      </p:sp>
    </p:spTree>
  </p:cSld>
  <p:clrMapOvr>
    <a:masterClrMapping/>
  </p:clrMapOvr>
  <p:transition spd="slow" advTm="7137">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610600"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altLang="en-US" sz="2400" b="1" dirty="0">
                <a:solidFill>
                  <a:srgbClr val="002060"/>
                </a:solidFill>
              </a:rPr>
              <a:t>The Scope . . .</a:t>
            </a:r>
            <a:endParaRPr lang="en-CA" sz="2400" b="1" dirty="0"/>
          </a:p>
        </p:txBody>
      </p:sp>
      <p:sp>
        <p:nvSpPr>
          <p:cNvPr id="3" name="TextBox 2"/>
          <p:cNvSpPr txBox="1"/>
          <p:nvPr/>
        </p:nvSpPr>
        <p:spPr>
          <a:xfrm>
            <a:off x="152400" y="1600200"/>
            <a:ext cx="8839200" cy="406265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342900" indent="-342900">
              <a:lnSpc>
                <a:spcPct val="150000"/>
              </a:lnSpc>
              <a:buFont typeface="Wingdings" panose="05000000000000000000" pitchFamily="2" charset="2"/>
              <a:buChar char="ü"/>
              <a:defRPr/>
            </a:pPr>
            <a:r>
              <a:rPr lang="en-US" altLang="en-US" sz="2600" b="1" dirty="0">
                <a:solidFill>
                  <a:srgbClr val="7030A0"/>
                </a:solidFill>
                <a:latin typeface="Calibri" panose="020F0502020204030204" pitchFamily="34" charset="0"/>
              </a:rPr>
              <a:t>Investigate violation effectively, promptly , thoroughly, impartially, and take action  against those responsible.</a:t>
            </a:r>
          </a:p>
          <a:p>
            <a:pPr marL="342900" indent="-342900">
              <a:lnSpc>
                <a:spcPct val="150000"/>
              </a:lnSpc>
              <a:buFont typeface="Wingdings" panose="05000000000000000000" pitchFamily="2" charset="2"/>
              <a:buChar char="ü"/>
              <a:defRPr/>
            </a:pPr>
            <a:r>
              <a:rPr lang="en-US" altLang="en-US" sz="2600" b="1" dirty="0">
                <a:solidFill>
                  <a:srgbClr val="7030A0"/>
                </a:solidFill>
                <a:latin typeface="Calibri" panose="020F0502020204030204" pitchFamily="34" charset="0"/>
              </a:rPr>
              <a:t>Provide those who claim to be victims of a human rights or humanitarian law violation with equal and effective access to justice</a:t>
            </a:r>
          </a:p>
          <a:p>
            <a:pPr marL="342900" indent="-342900">
              <a:lnSpc>
                <a:spcPct val="150000"/>
              </a:lnSpc>
              <a:buFont typeface="Wingdings" panose="05000000000000000000" pitchFamily="2" charset="2"/>
              <a:buChar char="ü"/>
              <a:defRPr/>
            </a:pPr>
            <a:r>
              <a:rPr lang="en-US" altLang="en-US" sz="2600" b="1" dirty="0">
                <a:solidFill>
                  <a:srgbClr val="7030A0"/>
                </a:solidFill>
                <a:latin typeface="Calibri" panose="020F0502020204030204" pitchFamily="34" charset="0"/>
              </a:rPr>
              <a:t>Provide effective remedies to victims, including reparation, </a:t>
            </a:r>
          </a:p>
          <a:p>
            <a:pPr>
              <a:defRPr/>
            </a:pPr>
            <a:endParaRPr lang="en-US" altLang="en-US" sz="2400" b="1" dirty="0">
              <a:solidFill>
                <a:srgbClr val="7030A0"/>
              </a:solidFill>
            </a:endParaRPr>
          </a:p>
        </p:txBody>
      </p:sp>
    </p:spTree>
  </p:cSld>
  <p:clrMapOvr>
    <a:masterClrMapping/>
  </p:clrMapOvr>
  <p:transition spd="slow" advTm="7137">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Content Placeholder 2"/>
          <p:cNvSpPr txBox="1">
            <a:spLocks/>
          </p:cNvSpPr>
          <p:nvPr/>
        </p:nvSpPr>
        <p:spPr bwMode="auto">
          <a:xfrm>
            <a:off x="161657" y="1600200"/>
            <a:ext cx="8763000" cy="5105400"/>
          </a:xfrm>
          <a:prstGeom prst="rect">
            <a:avLst/>
          </a:prstGeom>
          <a:ln/>
        </p:spPr>
        <p:style>
          <a:lnRef idx="0">
            <a:schemeClr val="accent3"/>
          </a:lnRef>
          <a:fillRef idx="3">
            <a:schemeClr val="accent3"/>
          </a:fillRef>
          <a:effectRef idx="3">
            <a:schemeClr val="accent3"/>
          </a:effectRef>
          <a:fontRef idx="minor">
            <a:schemeClr val="lt1"/>
          </a:fontRef>
        </p:style>
        <p:txBody>
          <a:bodyPr lIns="83587" tIns="41794" rIns="83587" bIns="41794"/>
          <a:lstStyle>
            <a:lvl1pPr marL="249238" indent="-24923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00063" indent="-249238">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750888" indent="-207963">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01713" indent="-207963">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252538" indent="-207963">
              <a:spcBef>
                <a:spcPct val="20000"/>
              </a:spcBef>
              <a:buClr>
                <a:srgbClr val="8FB08C"/>
              </a:buClr>
              <a:buChar char="•"/>
              <a:defRPr>
                <a:solidFill>
                  <a:schemeClr val="tx1"/>
                </a:solidFill>
                <a:latin typeface="Georgia" panose="02040502050405020303" pitchFamily="18" charset="0"/>
              </a:defRPr>
            </a:lvl5pPr>
            <a:lvl6pPr marL="17097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1669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6241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081338" indent="-20796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just">
              <a:lnSpc>
                <a:spcPct val="150000"/>
              </a:lnSpc>
              <a:buClr>
                <a:srgbClr val="0F6FC6"/>
              </a:buClr>
              <a:buFont typeface="Wingdings 2" panose="05020102010507070707" pitchFamily="18" charset="2"/>
              <a:buNone/>
              <a:defRPr/>
            </a:pPr>
            <a:r>
              <a:rPr lang="en-US" altLang="en-US" sz="2500" b="1" dirty="0" smtClean="0">
                <a:solidFill>
                  <a:srgbClr val="002060"/>
                </a:solidFill>
                <a:latin typeface="Calibri" panose="020F0502020204030204" pitchFamily="34" charset="0"/>
              </a:rPr>
              <a:t>A state violates Treaties &amp; international law when it commits an “internationally wrongful act", which breaches an international obligation that the state was bound by at the time when the act took place.</a:t>
            </a:r>
          </a:p>
          <a:p>
            <a:pPr algn="just">
              <a:lnSpc>
                <a:spcPct val="150000"/>
              </a:lnSpc>
              <a:buClr>
                <a:srgbClr val="0F6FC6"/>
              </a:buClr>
              <a:buFont typeface="Wingdings 2" panose="05020102010507070707" pitchFamily="18" charset="2"/>
              <a:buNone/>
              <a:defRPr/>
            </a:pPr>
            <a:r>
              <a:rPr lang="en-US" altLang="en-US" sz="2500" b="1" dirty="0" smtClean="0">
                <a:solidFill>
                  <a:srgbClr val="002060"/>
                </a:solidFill>
                <a:latin typeface="Calibri" panose="020F0502020204030204" pitchFamily="34" charset="0"/>
              </a:rPr>
              <a:t> Or a state can be considered having committed a violation if an action by an individual can be attributable (connected) to the state. </a:t>
            </a:r>
          </a:p>
          <a:p>
            <a:pPr>
              <a:buClr>
                <a:srgbClr val="0F6FC6"/>
              </a:buClr>
              <a:buFont typeface="Wingdings 2" panose="05020102010507070707" pitchFamily="18" charset="2"/>
              <a:buNone/>
              <a:defRPr/>
            </a:pPr>
            <a:endParaRPr lang="en-US" altLang="en-US" sz="2500" dirty="0" smtClean="0">
              <a:solidFill>
                <a:srgbClr val="002060"/>
              </a:solidFill>
              <a:latin typeface="Calibri" panose="020F0502020204030204" pitchFamily="34" charset="0"/>
            </a:endParaRPr>
          </a:p>
          <a:p>
            <a:pPr>
              <a:buClr>
                <a:srgbClr val="0F6FC6"/>
              </a:buClr>
              <a:buFont typeface="Wingdings 2" panose="05020102010507070707" pitchFamily="18" charset="2"/>
              <a:buNone/>
              <a:defRPr/>
            </a:pPr>
            <a:endParaRPr lang="en-US" altLang="en-US" sz="2500" dirty="0" smtClean="0">
              <a:solidFill>
                <a:srgbClr val="002060"/>
              </a:solidFill>
              <a:latin typeface="Calibri" panose="020F0502020204030204" pitchFamily="34" charset="0"/>
            </a:endParaRPr>
          </a:p>
        </p:txBody>
      </p:sp>
      <p:sp>
        <p:nvSpPr>
          <p:cNvPr id="2" name="TextBox 1"/>
          <p:cNvSpPr txBox="1"/>
          <p:nvPr/>
        </p:nvSpPr>
        <p:spPr>
          <a:xfrm>
            <a:off x="183122" y="152400"/>
            <a:ext cx="8772525"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2800" b="1" dirty="0">
                <a:solidFill>
                  <a:srgbClr val="002060"/>
                </a:solidFill>
                <a:latin typeface="Calibri" panose="020F0502020204030204" pitchFamily="34" charset="0"/>
              </a:rPr>
              <a:t>When Does a State Violates Treaties And  International Laws?</a:t>
            </a:r>
          </a:p>
        </p:txBody>
      </p:sp>
    </p:spTree>
  </p:cSld>
  <p:clrMapOvr>
    <a:masterClrMapping/>
  </p:clrMapOvr>
  <p:transition spd="slow" advTm="7137">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06" y="457200"/>
            <a:ext cx="87630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en-US" sz="2800" b="1" dirty="0">
                <a:solidFill>
                  <a:srgbClr val="002060"/>
                </a:solidFill>
                <a:latin typeface="Calibri" panose="020F0502020204030204" pitchFamily="34" charset="0"/>
              </a:rPr>
              <a:t>The Accountability of a state  for violating Human Rights</a:t>
            </a:r>
            <a:endParaRPr lang="en-CA" sz="2800" dirty="0"/>
          </a:p>
        </p:txBody>
      </p:sp>
      <p:sp>
        <p:nvSpPr>
          <p:cNvPr id="5" name="TextBox 4"/>
          <p:cNvSpPr txBox="1"/>
          <p:nvPr/>
        </p:nvSpPr>
        <p:spPr>
          <a:xfrm>
            <a:off x="977733" y="1447800"/>
            <a:ext cx="7159941" cy="954107"/>
          </a:xfrm>
          <a:prstGeom prst="wedgeRectCallou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2800" b="1" dirty="0">
                <a:solidFill>
                  <a:srgbClr val="002060"/>
                </a:solidFill>
                <a:latin typeface="Calibri" panose="020F0502020204030204" pitchFamily="34" charset="0"/>
              </a:rPr>
              <a:t>Ethiopian Government is accountable for committing human rights violation, under </a:t>
            </a:r>
          </a:p>
        </p:txBody>
      </p:sp>
      <p:pic>
        <p:nvPicPr>
          <p:cNvPr id="37896" name="Picture 5"/>
          <p:cNvPicPr>
            <a:picLocks noChangeAspect="1"/>
          </p:cNvPicPr>
          <p:nvPr/>
        </p:nvPicPr>
        <p:blipFill>
          <a:blip r:embed="rId2"/>
          <a:srcRect/>
          <a:stretch>
            <a:fillRect/>
          </a:stretch>
        </p:blipFill>
        <p:spPr bwMode="auto">
          <a:xfrm>
            <a:off x="609600" y="2590800"/>
            <a:ext cx="7391400" cy="3733800"/>
          </a:xfrm>
          <a:prstGeom prst="rect">
            <a:avLst/>
          </a:prstGeom>
          <a:noFill/>
          <a:ln w="9525">
            <a:noFill/>
            <a:miter lim="800000"/>
            <a:headEnd/>
            <a:tailEnd/>
          </a:ln>
        </p:spPr>
      </p:pic>
    </p:spTree>
  </p:cSld>
  <p:clrMapOvr>
    <a:masterClrMapping/>
  </p:clrMapOvr>
  <p:transition spd="slow" advTm="7137">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163"/>
            <a:ext cx="8839200" cy="83099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CA" sz="4800" b="1" dirty="0">
                <a:solidFill>
                  <a:srgbClr val="002060"/>
                </a:solidFill>
                <a:latin typeface="Calibri" panose="020F0502020204030204" pitchFamily="34" charset="0"/>
                <a:cs typeface="Andalus" panose="02020603050405020304" pitchFamily="18" charset="-78"/>
              </a:rPr>
              <a:t>WHAT IS GENOCIDE??</a:t>
            </a:r>
          </a:p>
        </p:txBody>
      </p:sp>
      <p:sp>
        <p:nvSpPr>
          <p:cNvPr id="6" name="TextBox 5"/>
          <p:cNvSpPr txBox="1"/>
          <p:nvPr/>
        </p:nvSpPr>
        <p:spPr>
          <a:xfrm rot="5400000">
            <a:off x="3891756" y="1616809"/>
            <a:ext cx="1360488" cy="909638"/>
          </a:xfrm>
          <a:prstGeom prst="chevron">
            <a:avLst/>
          </a:prstGeom>
          <a:ln/>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CA" dirty="0"/>
          </a:p>
        </p:txBody>
      </p:sp>
      <p:sp>
        <p:nvSpPr>
          <p:cNvPr id="5" name="TextBox 4"/>
          <p:cNvSpPr txBox="1"/>
          <p:nvPr/>
        </p:nvSpPr>
        <p:spPr>
          <a:xfrm flipH="1">
            <a:off x="152400" y="1143559"/>
            <a:ext cx="8839200" cy="114458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marL="533400" indent="-533400" eaLnBrk="1" hangingPunct="1">
              <a:lnSpc>
                <a:spcPct val="90000"/>
              </a:lnSpc>
              <a:buFont typeface="Wingdings" panose="05000000000000000000" pitchFamily="2" charset="2"/>
              <a:buNone/>
              <a:defRPr/>
            </a:pPr>
            <a:r>
              <a:rPr lang="en-CA" altLang="en-US" sz="2400" b="1" dirty="0">
                <a:solidFill>
                  <a:srgbClr val="002060"/>
                </a:solidFill>
                <a:latin typeface="Calibri" panose="020F0502020204030204" pitchFamily="34" charset="0"/>
              </a:rPr>
              <a:t>“</a:t>
            </a:r>
            <a:r>
              <a:rPr lang="en-US" altLang="en-US" sz="2400" b="1" dirty="0">
                <a:solidFill>
                  <a:srgbClr val="002060"/>
                </a:solidFill>
                <a:latin typeface="Calibri" panose="020F0502020204030204" pitchFamily="34" charset="0"/>
              </a:rPr>
              <a:t>A</a:t>
            </a:r>
            <a:r>
              <a:rPr lang="en-CA" altLang="en-US" sz="2400" b="1" dirty="0">
                <a:solidFill>
                  <a:srgbClr val="002060"/>
                </a:solidFill>
                <a:latin typeface="Calibri" panose="020F0502020204030204" pitchFamily="34" charset="0"/>
              </a:rPr>
              <a:t>ny of the following acts committed with </a:t>
            </a:r>
            <a:r>
              <a:rPr lang="en-CA" altLang="en-US" sz="2800" b="1" dirty="0">
                <a:solidFill>
                  <a:srgbClr val="C00000"/>
                </a:solidFill>
                <a:latin typeface="Calibri" panose="020F0502020204030204" pitchFamily="34" charset="0"/>
              </a:rPr>
              <a:t>intent</a:t>
            </a:r>
            <a:r>
              <a:rPr lang="en-CA" altLang="en-US" sz="2800" b="1" dirty="0">
                <a:solidFill>
                  <a:srgbClr val="002060"/>
                </a:solidFill>
                <a:latin typeface="Calibri" panose="020F0502020204030204" pitchFamily="34" charset="0"/>
              </a:rPr>
              <a:t> to destroy, </a:t>
            </a:r>
            <a:r>
              <a:rPr lang="en-CA" altLang="en-US" sz="2400" b="1" dirty="0">
                <a:solidFill>
                  <a:srgbClr val="002060"/>
                </a:solidFill>
                <a:latin typeface="Calibri" panose="020F0502020204030204" pitchFamily="34" charset="0"/>
              </a:rPr>
              <a:t>in whole or in part, a national, ethnic, racial or religious group, as such”</a:t>
            </a:r>
            <a:endParaRPr lang="en-US" altLang="en-US" sz="2400" b="1" dirty="0">
              <a:solidFill>
                <a:srgbClr val="002060"/>
              </a:solidFill>
              <a:latin typeface="Calibri" panose="020F0502020204030204" pitchFamily="34" charset="0"/>
            </a:endParaRPr>
          </a:p>
        </p:txBody>
      </p:sp>
      <p:pic>
        <p:nvPicPr>
          <p:cNvPr id="7" name="Picture 6"/>
          <p:cNvPicPr>
            <a:picLocks noChangeAspect="1"/>
          </p:cNvPicPr>
          <p:nvPr/>
        </p:nvPicPr>
        <p:blipFill>
          <a:blip r:embed="rId2">
            <a:extLst>
              <a:ext uri="{28A0092B-C50C-407E-A947-70E740481C1C}"/>
            </a:extLst>
          </a:blip>
          <a:stretch>
            <a:fillRect/>
          </a:stretch>
        </p:blipFill>
        <p:spPr>
          <a:xfrm>
            <a:off x="304196" y="2774410"/>
            <a:ext cx="2617787" cy="151410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051846" y="2692930"/>
            <a:ext cx="5911850" cy="387798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lnSpc>
                <a:spcPct val="150000"/>
              </a:lnSpc>
              <a:spcBef>
                <a:spcPts val="0"/>
              </a:spcBef>
              <a:spcAft>
                <a:spcPts val="0"/>
              </a:spcAft>
              <a:defRPr/>
            </a:pPr>
            <a:r>
              <a:rPr lang="en-CA" altLang="en-US" sz="2400" b="1" kern="0" dirty="0">
                <a:solidFill>
                  <a:srgbClr val="002060"/>
                </a:solidFill>
                <a:latin typeface="Calibri" panose="020F0502020204030204" pitchFamily="34" charset="0"/>
                <a:cs typeface="Arial"/>
              </a:rPr>
              <a:t>1. </a:t>
            </a:r>
            <a:r>
              <a:rPr lang="en-CA" altLang="en-US" sz="2000" b="1" kern="0" dirty="0">
                <a:solidFill>
                  <a:srgbClr val="002060"/>
                </a:solidFill>
                <a:latin typeface="Calibri" panose="020F0502020204030204" pitchFamily="34" charset="0"/>
                <a:cs typeface="Arial"/>
              </a:rPr>
              <a:t>Killing members of the group</a:t>
            </a:r>
            <a:r>
              <a:rPr lang="en-US" altLang="en-US" sz="2000" b="1" kern="0" dirty="0">
                <a:solidFill>
                  <a:srgbClr val="002060"/>
                </a:solidFill>
                <a:latin typeface="Calibri" panose="020F0502020204030204" pitchFamily="34" charset="0"/>
                <a:cs typeface="Arial"/>
              </a:rPr>
              <a:t>.</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2. Causing serious bodily or mental harm</a:t>
            </a:r>
            <a:r>
              <a:rPr lang="en-US" altLang="en-US" sz="2000" b="1" kern="0" dirty="0">
                <a:solidFill>
                  <a:srgbClr val="002060"/>
                </a:solidFill>
                <a:latin typeface="Calibri" panose="020F0502020204030204" pitchFamily="34" charset="0"/>
                <a:cs typeface="Arial"/>
              </a:rPr>
              <a:t>.</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3. Deliberately inflicting conditions of life </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 </a:t>
            </a:r>
            <a:r>
              <a:rPr lang="en-US" altLang="en-US" sz="2000" b="1" kern="0" dirty="0">
                <a:solidFill>
                  <a:srgbClr val="002060"/>
                </a:solidFill>
                <a:latin typeface="Calibri" panose="020F0502020204030204" pitchFamily="34" charset="0"/>
                <a:cs typeface="Arial"/>
              </a:rPr>
              <a:t>for</a:t>
            </a:r>
            <a:r>
              <a:rPr lang="en-CA" altLang="en-US" sz="2000" b="1" kern="0" dirty="0">
                <a:solidFill>
                  <a:srgbClr val="002060"/>
                </a:solidFill>
                <a:latin typeface="Calibri" panose="020F0502020204030204" pitchFamily="34" charset="0"/>
                <a:cs typeface="Arial"/>
              </a:rPr>
              <a:t> physical destruction in whole or in part</a:t>
            </a:r>
            <a:r>
              <a:rPr lang="en-US" altLang="en-US" sz="2000" b="1" kern="0" dirty="0">
                <a:solidFill>
                  <a:srgbClr val="002060"/>
                </a:solidFill>
                <a:latin typeface="Calibri" panose="020F0502020204030204" pitchFamily="34" charset="0"/>
                <a:cs typeface="Arial"/>
              </a:rPr>
              <a:t>.</a:t>
            </a:r>
            <a:r>
              <a:rPr lang="en-CA" altLang="en-US" sz="2000" b="1" kern="0" dirty="0">
                <a:solidFill>
                  <a:srgbClr val="002060"/>
                </a:solidFill>
                <a:latin typeface="Calibri" panose="020F0502020204030204" pitchFamily="34" charset="0"/>
                <a:cs typeface="Arial"/>
              </a:rPr>
              <a:t> </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4. Imposing measures intended to prevent 	births within the group</a:t>
            </a:r>
          </a:p>
          <a:p>
            <a:pPr eaLnBrk="1" fontAlgn="auto" hangingPunct="1">
              <a:lnSpc>
                <a:spcPct val="150000"/>
              </a:lnSpc>
              <a:spcBef>
                <a:spcPts val="0"/>
              </a:spcBef>
              <a:spcAft>
                <a:spcPts val="0"/>
              </a:spcAft>
              <a:defRPr/>
            </a:pPr>
            <a:r>
              <a:rPr lang="en-US" altLang="en-US" sz="2000" b="1" kern="0" dirty="0">
                <a:solidFill>
                  <a:srgbClr val="002060"/>
                </a:solidFill>
                <a:latin typeface="Calibri" panose="020F0502020204030204" pitchFamily="34" charset="0"/>
                <a:cs typeface="Arial"/>
              </a:rPr>
              <a:t>5. </a:t>
            </a:r>
            <a:r>
              <a:rPr lang="en-CA" altLang="en-US" sz="2000" b="1" kern="0" dirty="0">
                <a:solidFill>
                  <a:srgbClr val="002060"/>
                </a:solidFill>
                <a:latin typeface="Calibri" panose="020F0502020204030204" pitchFamily="34" charset="0"/>
                <a:cs typeface="Arial"/>
              </a:rPr>
              <a:t>forcibly transferring children of the group to another group."</a:t>
            </a:r>
          </a:p>
        </p:txBody>
      </p:sp>
      <p:sp>
        <p:nvSpPr>
          <p:cNvPr id="9" name="TextBox 8"/>
          <p:cNvSpPr txBox="1"/>
          <p:nvPr/>
        </p:nvSpPr>
        <p:spPr>
          <a:xfrm>
            <a:off x="281658" y="4346620"/>
            <a:ext cx="2770188" cy="1938338"/>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Rome Statute </a:t>
            </a:r>
          </a:p>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Of the International </a:t>
            </a:r>
          </a:p>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Criminal Court,          Article 6</a:t>
            </a:r>
          </a:p>
          <a:p>
            <a:pPr algn="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July 1998</a:t>
            </a:r>
          </a:p>
        </p:txBody>
      </p:sp>
    </p:spTree>
  </p:cSld>
  <p:clrMapOvr>
    <a:masterClrMapping/>
  </p:clrMapOvr>
  <p:transition spd="slow" advTm="7137">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5400000">
            <a:off x="4122737" y="2419678"/>
            <a:ext cx="898525" cy="752475"/>
          </a:xfrm>
          <a:prstGeom prst="chevron">
            <a:avLst/>
          </a:prstGeom>
          <a:ln/>
        </p:spPr>
        <p:style>
          <a:lnRef idx="0">
            <a:schemeClr val="accent2"/>
          </a:lnRef>
          <a:fillRef idx="3">
            <a:schemeClr val="accent2"/>
          </a:fillRef>
          <a:effectRef idx="3">
            <a:schemeClr val="accent2"/>
          </a:effectRef>
          <a:fontRef idx="minor">
            <a:schemeClr val="lt1"/>
          </a:fontRef>
        </p:style>
        <p:txBody>
          <a:bodyPr>
            <a:spAutoFit/>
          </a:bodyPr>
          <a:lstStyle/>
          <a:p>
            <a:pPr eaLnBrk="1" fontAlgn="auto" hangingPunct="1">
              <a:spcBef>
                <a:spcPts val="0"/>
              </a:spcBef>
              <a:spcAft>
                <a:spcPts val="0"/>
              </a:spcAft>
              <a:defRPr/>
            </a:pPr>
            <a:endParaRPr lang="en-CA" kern="0" dirty="0">
              <a:solidFill>
                <a:srgbClr val="FFFFFF"/>
              </a:solidFill>
              <a:latin typeface="Arial"/>
              <a:cs typeface="Arial"/>
            </a:endParaRPr>
          </a:p>
        </p:txBody>
      </p:sp>
      <p:sp>
        <p:nvSpPr>
          <p:cNvPr id="4" name="Rectangle 2"/>
          <p:cNvSpPr txBox="1">
            <a:spLocks noChangeArrowheads="1"/>
          </p:cNvSpPr>
          <p:nvPr/>
        </p:nvSpPr>
        <p:spPr bwMode="auto">
          <a:xfrm>
            <a:off x="152400" y="76200"/>
            <a:ext cx="8839200" cy="981076"/>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4000" b="1" dirty="0" smtClean="0">
                <a:solidFill>
                  <a:srgbClr val="002060"/>
                </a:solidFill>
                <a:latin typeface="Calibri" panose="020F0502020204030204" pitchFamily="34" charset="0"/>
                <a:cs typeface="Arial"/>
              </a:rPr>
              <a:t>What is Crime Against Humanity ??</a:t>
            </a:r>
          </a:p>
        </p:txBody>
      </p:sp>
      <p:sp>
        <p:nvSpPr>
          <p:cNvPr id="5" name="TextBox 4"/>
          <p:cNvSpPr txBox="1"/>
          <p:nvPr/>
        </p:nvSpPr>
        <p:spPr>
          <a:xfrm>
            <a:off x="152400" y="1447800"/>
            <a:ext cx="8839200" cy="1327150"/>
          </a:xfrm>
          <a:prstGeom prst="roundRect">
            <a:avLst/>
          </a:prstGeom>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“Crime  against humanity” means any of the acts when committed as a part of widespread or systematic attack directed against any civilian population, with the knowledge of the attack  </a:t>
            </a:r>
          </a:p>
        </p:txBody>
      </p:sp>
      <p:pic>
        <p:nvPicPr>
          <p:cNvPr id="7" name="Picture 6"/>
          <p:cNvPicPr>
            <a:picLocks noChangeAspect="1"/>
          </p:cNvPicPr>
          <p:nvPr/>
        </p:nvPicPr>
        <p:blipFill>
          <a:blip r:embed="rId2">
            <a:extLst>
              <a:ext uri="{28A0092B-C50C-407E-A947-70E740481C1C}"/>
            </a:extLst>
          </a:blip>
          <a:stretch>
            <a:fillRect/>
          </a:stretch>
        </p:blipFill>
        <p:spPr>
          <a:xfrm>
            <a:off x="426080" y="3245178"/>
            <a:ext cx="2675895" cy="1572421"/>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222625" y="3218284"/>
            <a:ext cx="5768975" cy="332422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marL="457200" indent="-457200" eaLnBrk="1" fontAlgn="auto" hangingPunct="1">
              <a:lnSpc>
                <a:spcPct val="150000"/>
              </a:lnSpc>
              <a:spcBef>
                <a:spcPts val="0"/>
              </a:spcBef>
              <a:spcAft>
                <a:spcPts val="0"/>
              </a:spcAft>
              <a:buFontTx/>
              <a:buAutoNum type="alphaLcParenBoth"/>
              <a:defRPr/>
            </a:pPr>
            <a:r>
              <a:rPr lang="en-CA" altLang="en-US" sz="2000" b="1" kern="0" dirty="0">
                <a:solidFill>
                  <a:srgbClr val="002060"/>
                </a:solidFill>
                <a:latin typeface="Calibri" panose="020F0502020204030204" pitchFamily="34" charset="0"/>
                <a:cs typeface="Arial"/>
              </a:rPr>
              <a:t>Murder, (b) Extermination, (c) Enslavement </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(d) Deportation or forcible transfer of population  and imprisonment or other severe deprivation of physical liberty in violation of fundamental rules of International law</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(f) Torture</a:t>
            </a:r>
          </a:p>
          <a:p>
            <a:pPr eaLnBrk="1" fontAlgn="auto" hangingPunct="1">
              <a:lnSpc>
                <a:spcPct val="150000"/>
              </a:lnSpc>
              <a:spcBef>
                <a:spcPts val="0"/>
              </a:spcBef>
              <a:spcAft>
                <a:spcPts val="0"/>
              </a:spcAft>
              <a:defRPr/>
            </a:pPr>
            <a:r>
              <a:rPr lang="en-CA" altLang="en-US" sz="2000" b="1" kern="0" dirty="0">
                <a:solidFill>
                  <a:srgbClr val="002060"/>
                </a:solidFill>
                <a:latin typeface="Calibri" panose="020F0502020204030204" pitchFamily="34" charset="0"/>
                <a:cs typeface="Arial"/>
              </a:rPr>
              <a:t> (g) Rape (Sexual abuse)</a:t>
            </a:r>
            <a:endParaRPr lang="en-CA" altLang="en-US" sz="2400" b="1" kern="0" dirty="0">
              <a:solidFill>
                <a:srgbClr val="002060"/>
              </a:solidFill>
              <a:latin typeface="Calibri" panose="020F0502020204030204" pitchFamily="34" charset="0"/>
              <a:cs typeface="Arial"/>
            </a:endParaRPr>
          </a:p>
        </p:txBody>
      </p:sp>
      <p:sp>
        <p:nvSpPr>
          <p:cNvPr id="9" name="TextBox 8"/>
          <p:cNvSpPr txBox="1"/>
          <p:nvPr/>
        </p:nvSpPr>
        <p:spPr>
          <a:xfrm>
            <a:off x="282575" y="4978215"/>
            <a:ext cx="2879725" cy="1569660"/>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Rome Statute </a:t>
            </a:r>
          </a:p>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Of the International </a:t>
            </a:r>
          </a:p>
          <a:p>
            <a:pPr eaLnBrk="1" fontAlgn="auto" hangingPunct="1">
              <a:spcBef>
                <a:spcPts val="0"/>
              </a:spcBef>
              <a:spcAft>
                <a:spcPts val="0"/>
              </a:spcAft>
              <a:defRPr/>
            </a:pPr>
            <a:r>
              <a:rPr lang="en-CA" sz="2400" b="1" kern="0" dirty="0">
                <a:solidFill>
                  <a:srgbClr val="002060"/>
                </a:solidFill>
                <a:latin typeface="Calibri" panose="020F0502020204030204" pitchFamily="34" charset="0"/>
                <a:cs typeface="Arial"/>
              </a:rPr>
              <a:t>Criminal Court,          Article 6, July 1998</a:t>
            </a:r>
          </a:p>
        </p:txBody>
      </p:sp>
    </p:spTree>
  </p:cSld>
  <p:clrMapOvr>
    <a:masterClrMapping/>
  </p:clrMapOvr>
  <p:transition spd="slow" advTm="7137">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H="1" flipV="1">
            <a:off x="1290637" y="1835036"/>
            <a:ext cx="6553200" cy="1569660"/>
          </a:xfrm>
          <a:prstGeom prst="wedgeRectCallou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3200" b="1" dirty="0">
                <a:solidFill>
                  <a:srgbClr val="002060"/>
                </a:solidFill>
                <a:latin typeface="Calibri" panose="020F0502020204030204" pitchFamily="34" charset="0"/>
              </a:rPr>
              <a:t>The Atrocity committed by Ethiopian Government  against Oromo Nation Falls Under Which Category </a:t>
            </a:r>
          </a:p>
        </p:txBody>
      </p:sp>
      <p:sp>
        <p:nvSpPr>
          <p:cNvPr id="5" name="TextBox 4"/>
          <p:cNvSpPr txBox="1"/>
          <p:nvPr/>
        </p:nvSpPr>
        <p:spPr>
          <a:xfrm>
            <a:off x="833437" y="3764415"/>
            <a:ext cx="7467600" cy="230832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571500" indent="-571500">
              <a:lnSpc>
                <a:spcPct val="150000"/>
              </a:lnSpc>
              <a:buFont typeface="Wingdings" panose="05000000000000000000" pitchFamily="2" charset="2"/>
              <a:buChar char="Ø"/>
              <a:defRPr/>
            </a:pPr>
            <a:r>
              <a:rPr lang="en-CA" sz="4800" b="1" dirty="0">
                <a:solidFill>
                  <a:srgbClr val="002060"/>
                </a:solidFill>
                <a:latin typeface="Calibri" panose="020F0502020204030204" pitchFamily="34" charset="0"/>
              </a:rPr>
              <a:t>Genocide ?</a:t>
            </a:r>
          </a:p>
          <a:p>
            <a:pPr marL="571500" indent="-571500">
              <a:lnSpc>
                <a:spcPct val="150000"/>
              </a:lnSpc>
              <a:buFont typeface="Wingdings" panose="05000000000000000000" pitchFamily="2" charset="2"/>
              <a:buChar char="Ø"/>
              <a:defRPr/>
            </a:pPr>
            <a:r>
              <a:rPr lang="en-CA" sz="4800" b="1" dirty="0">
                <a:solidFill>
                  <a:srgbClr val="002060"/>
                </a:solidFill>
                <a:latin typeface="Calibri" panose="020F0502020204030204" pitchFamily="34" charset="0"/>
              </a:rPr>
              <a:t>Crime against humanity ?</a:t>
            </a:r>
          </a:p>
        </p:txBody>
      </p:sp>
      <p:sp>
        <p:nvSpPr>
          <p:cNvPr id="6" name="TextBox 5"/>
          <p:cNvSpPr txBox="1"/>
          <p:nvPr/>
        </p:nvSpPr>
        <p:spPr>
          <a:xfrm>
            <a:off x="180975" y="381000"/>
            <a:ext cx="8772525"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4000" b="1" dirty="0">
                <a:solidFill>
                  <a:srgbClr val="002060"/>
                </a:solidFill>
                <a:latin typeface="Calibri" panose="020F0502020204030204" pitchFamily="34" charset="0"/>
              </a:rPr>
              <a:t>The Accountability of the State . . .</a:t>
            </a:r>
          </a:p>
        </p:txBody>
      </p:sp>
    </p:spTree>
  </p:cSld>
  <p:clrMapOvr>
    <a:masterClrMapping/>
  </p:clrMapOvr>
  <p:transition spd="slow" advTm="7137">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479925" y="3244850"/>
            <a:ext cx="184150" cy="368300"/>
          </a:xfrm>
          <a:prstGeom prst="rect">
            <a:avLst/>
          </a:prstGeom>
          <a:noFill/>
          <a:ln w="9525">
            <a:noFill/>
            <a:miter lim="800000"/>
            <a:headEnd/>
            <a:tailEnd/>
          </a:ln>
        </p:spPr>
        <p:txBody>
          <a:bodyPr wrap="none">
            <a:spAutoFit/>
          </a:bodyPr>
          <a:lstStyle/>
          <a:p>
            <a:pPr algn="ctr"/>
            <a:endParaRPr lang="en-US" altLang="en-US">
              <a:solidFill>
                <a:srgbClr val="04617B"/>
              </a:solidFill>
              <a:latin typeface="Calibri" pitchFamily="34" charset="0"/>
            </a:endParaRPr>
          </a:p>
        </p:txBody>
      </p:sp>
      <p:sp>
        <p:nvSpPr>
          <p:cNvPr id="3" name="TextBox 2"/>
          <p:cNvSpPr txBox="1"/>
          <p:nvPr/>
        </p:nvSpPr>
        <p:spPr>
          <a:xfrm>
            <a:off x="152400" y="228600"/>
            <a:ext cx="88392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2800" b="1" dirty="0">
                <a:solidFill>
                  <a:srgbClr val="002060"/>
                </a:solidFill>
                <a:latin typeface="Calibri" panose="020F0502020204030204" pitchFamily="34" charset="0"/>
              </a:rPr>
              <a:t>At What Extent Ethiopian Government Could  be Accountable for its  Wrong Acts ?</a:t>
            </a:r>
          </a:p>
        </p:txBody>
      </p:sp>
      <p:sp>
        <p:nvSpPr>
          <p:cNvPr id="5" name="TextBox 4"/>
          <p:cNvSpPr txBox="1"/>
          <p:nvPr/>
        </p:nvSpPr>
        <p:spPr>
          <a:xfrm>
            <a:off x="152400" y="1447800"/>
            <a:ext cx="8839200" cy="5078313"/>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514350" indent="-514350">
              <a:buFontTx/>
              <a:buAutoNum type="romanUcPeriod"/>
              <a:defRPr/>
            </a:pPr>
            <a:r>
              <a:rPr lang="en-CA" sz="2800" dirty="0">
                <a:solidFill>
                  <a:srgbClr val="002060"/>
                </a:solidFill>
              </a:rPr>
              <a:t>Ethiopian Constitution 1995, </a:t>
            </a:r>
          </a:p>
          <a:p>
            <a:pPr>
              <a:defRPr/>
            </a:pPr>
            <a:r>
              <a:rPr lang="en-CA" sz="2800" dirty="0">
                <a:solidFill>
                  <a:srgbClr val="002060"/>
                </a:solidFill>
              </a:rPr>
              <a:t>	Article 28 Crimes Against Humanity</a:t>
            </a:r>
          </a:p>
          <a:p>
            <a:pPr>
              <a:defRPr/>
            </a:pPr>
            <a:endParaRPr lang="en-CA" sz="2800" dirty="0">
              <a:solidFill>
                <a:srgbClr val="002060"/>
              </a:solidFill>
            </a:endParaRPr>
          </a:p>
          <a:p>
            <a:pPr>
              <a:defRPr/>
            </a:pPr>
            <a:r>
              <a:rPr lang="en-CA" sz="2800" dirty="0">
                <a:solidFill>
                  <a:srgbClr val="002060"/>
                </a:solidFill>
              </a:rPr>
              <a:t>II. African  on Human and Peoples Right</a:t>
            </a:r>
          </a:p>
          <a:p>
            <a:pPr>
              <a:defRPr/>
            </a:pPr>
            <a:endParaRPr lang="en-CA" sz="2800" dirty="0">
              <a:solidFill>
                <a:srgbClr val="002060"/>
              </a:solidFill>
            </a:endParaRPr>
          </a:p>
          <a:p>
            <a:pPr>
              <a:defRPr/>
            </a:pPr>
            <a:r>
              <a:rPr lang="en-CA" sz="2800" dirty="0">
                <a:solidFill>
                  <a:srgbClr val="002060"/>
                </a:solidFill>
              </a:rPr>
              <a:t>III. Human Rights Treaty Law</a:t>
            </a:r>
          </a:p>
          <a:p>
            <a:pPr>
              <a:defRPr/>
            </a:pPr>
            <a:endParaRPr lang="en-CA" sz="2800" dirty="0">
              <a:solidFill>
                <a:srgbClr val="002060"/>
              </a:solidFill>
            </a:endParaRPr>
          </a:p>
          <a:p>
            <a:pPr>
              <a:defRPr/>
            </a:pPr>
            <a:r>
              <a:rPr lang="en-CA" sz="2800" dirty="0">
                <a:solidFill>
                  <a:srgbClr val="002060"/>
                </a:solidFill>
              </a:rPr>
              <a:t>IV. Public  International  Law</a:t>
            </a:r>
          </a:p>
          <a:p>
            <a:pPr>
              <a:defRPr/>
            </a:pPr>
            <a:endParaRPr lang="en-CA" sz="2800" dirty="0">
              <a:solidFill>
                <a:srgbClr val="002060"/>
              </a:solidFill>
            </a:endParaRPr>
          </a:p>
          <a:p>
            <a:pPr>
              <a:defRPr/>
            </a:pPr>
            <a:endParaRPr lang="en-CA" sz="2400" dirty="0">
              <a:solidFill>
                <a:srgbClr val="002060"/>
              </a:solidFill>
            </a:endParaRPr>
          </a:p>
          <a:p>
            <a:pPr marL="514350" indent="-514350">
              <a:buFontTx/>
              <a:buAutoNum type="romanUcPeriod" startAt="6"/>
              <a:defRPr/>
            </a:pPr>
            <a:endParaRPr lang="en-CA" sz="2400" dirty="0">
              <a:solidFill>
                <a:srgbClr val="002060"/>
              </a:solidFill>
            </a:endParaRPr>
          </a:p>
          <a:p>
            <a:pPr>
              <a:defRPr/>
            </a:pPr>
            <a:r>
              <a:rPr lang="en-CA" sz="2400" dirty="0">
                <a:solidFill>
                  <a:srgbClr val="002060"/>
                </a:solidFill>
              </a:rPr>
              <a:t> </a:t>
            </a:r>
          </a:p>
        </p:txBody>
      </p:sp>
    </p:spTree>
  </p:cSld>
  <p:clrMapOvr>
    <a:masterClrMapping/>
  </p:clrMapOvr>
  <p:transition spd="slow" advTm="7137">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152400" y="152400"/>
            <a:ext cx="8839200" cy="660400"/>
            <a:chOff x="0" y="-5409"/>
            <a:chExt cx="9070975" cy="661175"/>
          </a:xfrm>
        </p:grpSpPr>
        <p:sp>
          <p:nvSpPr>
            <p:cNvPr id="5" name="TextBox 4"/>
            <p:cNvSpPr txBox="1"/>
            <p:nvPr/>
          </p:nvSpPr>
          <p:spPr>
            <a:xfrm>
              <a:off x="1619351" y="-5409"/>
              <a:ext cx="7451624" cy="584886"/>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Aft>
                  <a:spcPts val="0"/>
                </a:spcAft>
                <a:defRPr/>
              </a:pPr>
              <a:r>
                <a:rPr lang="en-CA" sz="32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rPr>
                <a:t>Gross Violations of Human Rights </a:t>
              </a:r>
              <a:endParaRPr lang="en-US" sz="32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endParaRPr>
            </a:p>
          </p:txBody>
        </p:sp>
        <p:pic>
          <p:nvPicPr>
            <p:cNvPr id="15365" name="Picture 5"/>
            <p:cNvPicPr>
              <a:picLocks noChangeAspect="1"/>
            </p:cNvPicPr>
            <p:nvPr/>
          </p:nvPicPr>
          <p:blipFill>
            <a:blip r:embed="rId2"/>
            <a:srcRect/>
            <a:stretch>
              <a:fillRect/>
            </a:stretch>
          </p:blipFill>
          <p:spPr bwMode="auto">
            <a:xfrm>
              <a:off x="0" y="17591"/>
              <a:ext cx="1619250" cy="638175"/>
            </a:xfrm>
            <a:prstGeom prst="rect">
              <a:avLst/>
            </a:prstGeom>
            <a:noFill/>
            <a:ln w="9525">
              <a:noFill/>
              <a:miter lim="800000"/>
              <a:headEnd/>
              <a:tailEnd/>
            </a:ln>
          </p:spPr>
        </p:pic>
      </p:grpSp>
      <p:sp>
        <p:nvSpPr>
          <p:cNvPr id="7" name="Rectangle 6"/>
          <p:cNvSpPr/>
          <p:nvPr/>
        </p:nvSpPr>
        <p:spPr>
          <a:xfrm>
            <a:off x="193675" y="1219200"/>
            <a:ext cx="8950325" cy="5262563"/>
          </a:xfrm>
          <a:prstGeom prst="rect">
            <a:avLst/>
          </a:prstGeom>
        </p:spPr>
        <p:txBody>
          <a:bodyPr>
            <a:spAutoFit/>
          </a:bodyPr>
          <a:lstStyle/>
          <a:p>
            <a:pPr>
              <a:lnSpc>
                <a:spcPct val="150000"/>
              </a:lnSpc>
              <a:defRPr/>
            </a:pPr>
            <a:r>
              <a:rPr lang="en-CA" sz="1600" b="1" dirty="0">
                <a:latin typeface="Arial" pitchFamily="34" charset="0"/>
                <a:cs typeface="Arial" pitchFamily="34" charset="0"/>
              </a:rPr>
              <a:t>Human Rights:</a:t>
            </a:r>
          </a:p>
          <a:p>
            <a:pPr lvl="1">
              <a:lnSpc>
                <a:spcPct val="150000"/>
              </a:lnSpc>
              <a:defRPr/>
            </a:pPr>
            <a:r>
              <a:rPr lang="en-CA" sz="1600" dirty="0">
                <a:latin typeface="Arial" pitchFamily="34" charset="0"/>
                <a:cs typeface="Arial" pitchFamily="34" charset="0"/>
              </a:rPr>
              <a:t>	Human </a:t>
            </a:r>
            <a:r>
              <a:rPr lang="en-CA" sz="1600" b="1" dirty="0">
                <a:latin typeface="Arial" pitchFamily="34" charset="0"/>
                <a:cs typeface="Arial" pitchFamily="34" charset="0"/>
              </a:rPr>
              <a:t>rights</a:t>
            </a:r>
            <a:r>
              <a:rPr lang="en-CA" sz="1600" dirty="0">
                <a:latin typeface="Arial" pitchFamily="34" charset="0"/>
                <a:cs typeface="Arial" pitchFamily="34" charset="0"/>
              </a:rPr>
              <a:t> are </a:t>
            </a:r>
            <a:r>
              <a:rPr lang="en-CA" sz="1600" b="1" dirty="0">
                <a:latin typeface="Arial" pitchFamily="34" charset="0"/>
                <a:cs typeface="Arial" pitchFamily="34" charset="0"/>
              </a:rPr>
              <a:t>basic rights</a:t>
            </a:r>
            <a:r>
              <a:rPr lang="en-CA" sz="1600" dirty="0">
                <a:latin typeface="Arial" pitchFamily="34" charset="0"/>
                <a:cs typeface="Arial" pitchFamily="34" charset="0"/>
              </a:rPr>
              <a:t> and freedoms that all people are entitled to regardless of nationality, sex, national or ethnic origin, race, religion, language, or other status</a:t>
            </a:r>
          </a:p>
          <a:p>
            <a:pPr marL="742950" lvl="1" indent="-285750">
              <a:lnSpc>
                <a:spcPct val="150000"/>
              </a:lnSpc>
              <a:buFont typeface="Wingdings" panose="05000000000000000000" pitchFamily="2" charset="2"/>
              <a:buChar char="§"/>
              <a:defRPr/>
            </a:pPr>
            <a:r>
              <a:rPr lang="en-CA" sz="1600" dirty="0">
                <a:latin typeface="Arial" pitchFamily="34" charset="0"/>
                <a:cs typeface="Arial" pitchFamily="34" charset="0"/>
              </a:rPr>
              <a:t>Human rights are universal</a:t>
            </a:r>
          </a:p>
          <a:p>
            <a:pPr marL="742950" lvl="1" indent="-285750">
              <a:lnSpc>
                <a:spcPct val="150000"/>
              </a:lnSpc>
              <a:buFont typeface="Wingdings" panose="05000000000000000000" pitchFamily="2" charset="2"/>
              <a:buChar char="§"/>
              <a:defRPr/>
            </a:pPr>
            <a:r>
              <a:rPr lang="en-CA" sz="1600" dirty="0">
                <a:latin typeface="Arial" pitchFamily="34" charset="0"/>
                <a:cs typeface="Arial" pitchFamily="34" charset="0"/>
              </a:rPr>
              <a:t>Human rights are the articulation of the need for justice, tolerance, mutual respect  and human dignity </a:t>
            </a:r>
          </a:p>
          <a:p>
            <a:pPr lvl="1">
              <a:lnSpc>
                <a:spcPct val="150000"/>
              </a:lnSpc>
              <a:defRPr/>
            </a:pPr>
            <a:r>
              <a:rPr lang="am-ET" sz="1600" b="1" dirty="0">
                <a:latin typeface="Arial" pitchFamily="34" charset="0"/>
                <a:cs typeface="Arial" pitchFamily="34" charset="0"/>
              </a:rPr>
              <a:t>Civil Rights</a:t>
            </a:r>
            <a:r>
              <a:rPr lang="en-CA" sz="1600" b="1" dirty="0">
                <a:latin typeface="Arial" pitchFamily="34" charset="0"/>
                <a:cs typeface="Arial" pitchFamily="34" charset="0"/>
              </a:rPr>
              <a:t> :</a:t>
            </a:r>
            <a:endParaRPr lang="en-CA" sz="1600" dirty="0">
              <a:latin typeface="Arial" pitchFamily="34" charset="0"/>
              <a:cs typeface="Arial" pitchFamily="34" charset="0"/>
            </a:endParaRPr>
          </a:p>
          <a:p>
            <a:pPr lvl="2">
              <a:lnSpc>
                <a:spcPct val="150000"/>
              </a:lnSpc>
              <a:defRPr/>
            </a:pPr>
            <a:r>
              <a:rPr lang="am-ET" sz="1600" dirty="0">
                <a:latin typeface="Arial" pitchFamily="34" charset="0"/>
                <a:cs typeface="Arial" pitchFamily="34" charset="0"/>
              </a:rPr>
              <a:t>Civil rights, on the other hand, are those rights one enjoys by virtue of citizenship in a particular nation or state.</a:t>
            </a:r>
            <a:endParaRPr lang="en-CA" sz="1600" dirty="0">
              <a:latin typeface="Arial" pitchFamily="34" charset="0"/>
              <a:cs typeface="Arial" pitchFamily="34" charset="0"/>
            </a:endParaRPr>
          </a:p>
          <a:p>
            <a:pPr lvl="2">
              <a:lnSpc>
                <a:spcPct val="150000"/>
              </a:lnSpc>
              <a:defRPr/>
            </a:pPr>
            <a:r>
              <a:rPr lang="en-CA" sz="1600" dirty="0">
                <a:latin typeface="Arial" pitchFamily="34" charset="0"/>
                <a:cs typeface="Arial" pitchFamily="34" charset="0"/>
              </a:rPr>
              <a:t> C</a:t>
            </a:r>
            <a:r>
              <a:rPr lang="am-ET" sz="1600" dirty="0">
                <a:latin typeface="Arial" pitchFamily="34" charset="0"/>
                <a:cs typeface="Arial" pitchFamily="34" charset="0"/>
              </a:rPr>
              <a:t>ivil rights </a:t>
            </a:r>
            <a:r>
              <a:rPr lang="en-CA" sz="1600" dirty="0">
                <a:latin typeface="Arial" pitchFamily="34" charset="0"/>
                <a:cs typeface="Arial" pitchFamily="34" charset="0"/>
              </a:rPr>
              <a:t>get</a:t>
            </a:r>
            <a:r>
              <a:rPr lang="am-ET" sz="1600" dirty="0">
                <a:latin typeface="Arial" pitchFamily="34" charset="0"/>
                <a:cs typeface="Arial" pitchFamily="34" charset="0"/>
              </a:rPr>
              <a:t> the protection of the Constitution</a:t>
            </a:r>
            <a:r>
              <a:rPr lang="en-CA" sz="1600" dirty="0">
                <a:latin typeface="Arial" pitchFamily="34" charset="0"/>
                <a:cs typeface="Arial" pitchFamily="34" charset="0"/>
              </a:rPr>
              <a:t>. </a:t>
            </a:r>
          </a:p>
          <a:p>
            <a:pPr lvl="2">
              <a:lnSpc>
                <a:spcPct val="150000"/>
              </a:lnSpc>
              <a:defRPr/>
            </a:pPr>
            <a:r>
              <a:rPr lang="am-ET" sz="1600" dirty="0">
                <a:latin typeface="Arial" pitchFamily="34" charset="0"/>
                <a:cs typeface="Arial" pitchFamily="34" charset="0"/>
              </a:rPr>
              <a:t> Civil rights protect citizens from discrimination and grant certain freedoms, like free speech, due process, equal protection, the right against self-incrimination, and so forth. </a:t>
            </a:r>
            <a:endParaRPr lang="en-CA" sz="1600" dirty="0">
              <a:latin typeface="Arial" pitchFamily="34" charset="0"/>
              <a:cs typeface="Arial" pitchFamily="34" charset="0"/>
            </a:endParaRPr>
          </a:p>
          <a:p>
            <a:pPr lvl="2">
              <a:lnSpc>
                <a:spcPct val="150000"/>
              </a:lnSpc>
              <a:defRPr/>
            </a:pPr>
            <a:r>
              <a:rPr lang="am-ET" sz="1600" dirty="0">
                <a:latin typeface="Arial" pitchFamily="34" charset="0"/>
                <a:cs typeface="Arial" pitchFamily="34" charset="0"/>
              </a:rPr>
              <a:t>Civil rights can be thought  as the agreement between the nation, the state, and the individual citizens that they govern. </a:t>
            </a:r>
            <a:endParaRPr lang="en-CA" sz="1600" dirty="0">
              <a:latin typeface="Arial" pitchFamily="34" charset="0"/>
              <a:cs typeface="Arial" pitchFamily="34" charset="0"/>
            </a:endParaRPr>
          </a:p>
        </p:txBody>
      </p:sp>
    </p:spTree>
  </p:cSld>
  <p:clrMapOvr>
    <a:masterClrMapping/>
  </p:clrMapOvr>
  <p:transition spd="slow" advTm="7137">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763000"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3200" dirty="0">
                <a:solidFill>
                  <a:srgbClr val="002060"/>
                </a:solidFill>
              </a:rPr>
              <a:t>Holding the Perpetrators Accountable</a:t>
            </a:r>
          </a:p>
        </p:txBody>
      </p:sp>
      <p:sp>
        <p:nvSpPr>
          <p:cNvPr id="4" name="TextBox 3"/>
          <p:cNvSpPr txBox="1"/>
          <p:nvPr/>
        </p:nvSpPr>
        <p:spPr>
          <a:xfrm>
            <a:off x="1866900" y="1676400"/>
            <a:ext cx="5334000" cy="1191816"/>
          </a:xfrm>
          <a:prstGeom prst="wedgeRoundRectCallou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CA" sz="3200" dirty="0">
                <a:solidFill>
                  <a:srgbClr val="002060"/>
                </a:solidFill>
                <a:latin typeface="Calibri" panose="020F0502020204030204" pitchFamily="34" charset="0"/>
              </a:rPr>
              <a:t> Mandate-holder courts to see Human Rights cases</a:t>
            </a:r>
          </a:p>
        </p:txBody>
      </p:sp>
      <p:sp>
        <p:nvSpPr>
          <p:cNvPr id="5" name="TextBox 4"/>
          <p:cNvSpPr txBox="1"/>
          <p:nvPr/>
        </p:nvSpPr>
        <p:spPr>
          <a:xfrm>
            <a:off x="1466850" y="3276600"/>
            <a:ext cx="6134100" cy="181588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400050" indent="-400050">
              <a:buFontTx/>
              <a:buAutoNum type="romanUcPeriod"/>
              <a:defRPr/>
            </a:pPr>
            <a:r>
              <a:rPr lang="en-CA" sz="2800" dirty="0">
                <a:solidFill>
                  <a:srgbClr val="002060"/>
                </a:solidFill>
                <a:latin typeface="Calibri" panose="020F0502020204030204" pitchFamily="34" charset="0"/>
              </a:rPr>
              <a:t>Federal Supreme Court of Ethiopia</a:t>
            </a:r>
          </a:p>
          <a:p>
            <a:pPr marL="400050" indent="-400050">
              <a:buFontTx/>
              <a:buAutoNum type="romanUcPeriod"/>
              <a:defRPr/>
            </a:pPr>
            <a:r>
              <a:rPr lang="en-CA" sz="2800" dirty="0">
                <a:solidFill>
                  <a:srgbClr val="002060"/>
                </a:solidFill>
                <a:latin typeface="Calibri" panose="020F0502020204030204" pitchFamily="34" charset="0"/>
              </a:rPr>
              <a:t>African Court on Human and Peoples' Rights</a:t>
            </a:r>
          </a:p>
          <a:p>
            <a:pPr marL="400050" indent="-400050">
              <a:buFontTx/>
              <a:buAutoNum type="romanUcPeriod"/>
              <a:defRPr/>
            </a:pPr>
            <a:r>
              <a:rPr lang="en-CA" sz="2800" dirty="0">
                <a:solidFill>
                  <a:srgbClr val="002060"/>
                </a:solidFill>
                <a:latin typeface="Calibri" panose="020F0502020204030204" pitchFamily="34" charset="0"/>
              </a:rPr>
              <a:t>International Criminal Court (ICC)</a:t>
            </a:r>
          </a:p>
        </p:txBody>
      </p:sp>
    </p:spTree>
  </p:cSld>
  <p:clrMapOvr>
    <a:masterClrMapping/>
  </p:clrMapOvr>
  <p:transition spd="slow" advTm="7137">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8392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3600" dirty="0">
                <a:solidFill>
                  <a:srgbClr val="002060"/>
                </a:solidFill>
                <a:latin typeface="Calibri" panose="020F0502020204030204" pitchFamily="34" charset="0"/>
              </a:rPr>
              <a:t>Bringing Cases Before the Court</a:t>
            </a:r>
          </a:p>
        </p:txBody>
      </p:sp>
      <p:graphicFrame>
        <p:nvGraphicFramePr>
          <p:cNvPr id="8" name="Table 7"/>
          <p:cNvGraphicFramePr>
            <a:graphicFrameLocks noGrp="1"/>
          </p:cNvGraphicFramePr>
          <p:nvPr/>
        </p:nvGraphicFramePr>
        <p:xfrm>
          <a:off x="152400" y="1371600"/>
          <a:ext cx="8763000" cy="5446713"/>
        </p:xfrm>
        <a:graphic>
          <a:graphicData uri="http://schemas.openxmlformats.org/drawingml/2006/table">
            <a:tbl>
              <a:tblPr firstRow="1" bandRow="1">
                <a:tableStyleId>{5C22544A-7EE6-4342-B048-85BDC9FD1C3A}</a:tableStyleId>
              </a:tblPr>
              <a:tblGrid>
                <a:gridCol w="2417380"/>
                <a:gridCol w="2190750"/>
                <a:gridCol w="2783270"/>
                <a:gridCol w="1371600"/>
              </a:tblGrid>
              <a:tr h="1005909">
                <a:tc>
                  <a:txBody>
                    <a:bodyPr/>
                    <a:lstStyle/>
                    <a:p>
                      <a:r>
                        <a:rPr lang="en-CA" sz="2000" dirty="0" smtClean="0">
                          <a:solidFill>
                            <a:srgbClr val="002060"/>
                          </a:solidFill>
                          <a:latin typeface="Calibri" panose="020F0502020204030204" pitchFamily="34" charset="0"/>
                        </a:rPr>
                        <a:t> The Court</a:t>
                      </a:r>
                      <a:endParaRPr lang="en-CA" sz="2000" dirty="0">
                        <a:solidFill>
                          <a:srgbClr val="002060"/>
                        </a:solidFill>
                        <a:latin typeface="Calibri" panose="020F0502020204030204" pitchFamily="34" charset="0"/>
                      </a:endParaRPr>
                    </a:p>
                  </a:txBody>
                  <a:tcPr marT="45728" marB="45728"/>
                </a:tc>
                <a:tc>
                  <a:txBody>
                    <a:bodyPr/>
                    <a:lstStyle/>
                    <a:p>
                      <a:r>
                        <a:rPr lang="en-CA" sz="2000" dirty="0" smtClean="0">
                          <a:solidFill>
                            <a:srgbClr val="002060"/>
                          </a:solidFill>
                          <a:latin typeface="Calibri" panose="020F0502020204030204" pitchFamily="34" charset="0"/>
                        </a:rPr>
                        <a:t> </a:t>
                      </a:r>
                      <a:r>
                        <a:rPr lang="en-CA" sz="2000" baseline="0" dirty="0" smtClean="0">
                          <a:solidFill>
                            <a:srgbClr val="002060"/>
                          </a:solidFill>
                          <a:latin typeface="Calibri" panose="020F0502020204030204" pitchFamily="34" charset="0"/>
                        </a:rPr>
                        <a:t> </a:t>
                      </a:r>
                      <a:r>
                        <a:rPr lang="en-CA" sz="2000" dirty="0" smtClean="0">
                          <a:solidFill>
                            <a:srgbClr val="002060"/>
                          </a:solidFill>
                          <a:latin typeface="Calibri" panose="020F0502020204030204" pitchFamily="34" charset="0"/>
                        </a:rPr>
                        <a:t>Mandates</a:t>
                      </a:r>
                      <a:r>
                        <a:rPr lang="en-CA" sz="2000" baseline="0" dirty="0" smtClean="0">
                          <a:solidFill>
                            <a:srgbClr val="002060"/>
                          </a:solidFill>
                          <a:latin typeface="Calibri" panose="020F0502020204030204" pitchFamily="34" charset="0"/>
                        </a:rPr>
                        <a:t> of the Court</a:t>
                      </a:r>
                      <a:endParaRPr lang="en-CA" sz="2000" dirty="0">
                        <a:solidFill>
                          <a:srgbClr val="002060"/>
                        </a:solidFill>
                        <a:latin typeface="Calibri" panose="020F0502020204030204" pitchFamily="34" charset="0"/>
                      </a:endParaRP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solidFill>
                            <a:srgbClr val="002060"/>
                          </a:solidFill>
                          <a:latin typeface="Calibri" panose="020F0502020204030204" pitchFamily="34" charset="0"/>
                        </a:rPr>
                        <a:t>Who can refer the Case to the Court?</a:t>
                      </a:r>
                    </a:p>
                    <a:p>
                      <a:endParaRPr lang="en-CA" sz="2000" dirty="0">
                        <a:solidFill>
                          <a:srgbClr val="002060"/>
                        </a:solidFill>
                        <a:latin typeface="Calibri" panose="020F0502020204030204" pitchFamily="34" charset="0"/>
                      </a:endParaRP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solidFill>
                            <a:srgbClr val="002060"/>
                          </a:solidFill>
                          <a:latin typeface="Calibri" panose="020F0502020204030204" pitchFamily="34" charset="0"/>
                        </a:rPr>
                        <a:t>Possibility</a:t>
                      </a:r>
                    </a:p>
                    <a:p>
                      <a:endParaRPr lang="en-CA" sz="2000" dirty="0">
                        <a:solidFill>
                          <a:srgbClr val="002060"/>
                        </a:solidFill>
                        <a:latin typeface="Calibri" panose="020F0502020204030204" pitchFamily="34" charset="0"/>
                      </a:endParaRPr>
                    </a:p>
                  </a:txBody>
                  <a:tcPr marT="45728" marB="45728"/>
                </a:tc>
              </a:tr>
              <a:tr h="674295">
                <a:tc>
                  <a:txBody>
                    <a:bodyPr/>
                    <a:lstStyle/>
                    <a:p>
                      <a:r>
                        <a:rPr lang="en-CA" sz="1800" dirty="0" smtClean="0"/>
                        <a:t>Federal Supreme Court of Ethiopia</a:t>
                      </a:r>
                      <a:endParaRPr lang="en-CA" sz="1800" dirty="0"/>
                    </a:p>
                  </a:txBody>
                  <a:tcPr marT="45728" marB="45728">
                    <a:solidFill>
                      <a:srgbClr val="0070C0"/>
                    </a:solidFill>
                  </a:tcPr>
                </a:tc>
                <a:tc>
                  <a:txBody>
                    <a:bodyPr/>
                    <a:lstStyle/>
                    <a:p>
                      <a:r>
                        <a:rPr lang="en-CA" sz="1800" dirty="0" smtClean="0"/>
                        <a:t>All</a:t>
                      </a:r>
                      <a:r>
                        <a:rPr lang="en-CA" sz="1800" baseline="0" dirty="0" smtClean="0"/>
                        <a:t> Criminal Cases</a:t>
                      </a:r>
                      <a:endParaRPr lang="en-CA" sz="1800" dirty="0"/>
                    </a:p>
                  </a:txBody>
                  <a:tcPr marT="45728" marB="45728">
                    <a:solidFill>
                      <a:srgbClr val="0070C0"/>
                    </a:solidFill>
                  </a:tcPr>
                </a:tc>
                <a:tc>
                  <a:txBody>
                    <a:bodyPr/>
                    <a:lstStyle/>
                    <a:p>
                      <a:r>
                        <a:rPr lang="en-CA" sz="1800" dirty="0" smtClean="0"/>
                        <a:t>Ethiopia Citizens</a:t>
                      </a:r>
                      <a:endParaRPr lang="en-CA" sz="1800" dirty="0"/>
                    </a:p>
                  </a:txBody>
                  <a:tcPr marT="45728" marB="45728">
                    <a:solidFill>
                      <a:srgbClr val="0070C0"/>
                    </a:solidFill>
                  </a:tcPr>
                </a:tc>
                <a:tc>
                  <a:txBody>
                    <a:bodyPr/>
                    <a:lstStyle/>
                    <a:p>
                      <a:r>
                        <a:rPr lang="en-CA" sz="1800" dirty="0" smtClean="0"/>
                        <a:t>?</a:t>
                      </a:r>
                      <a:endParaRPr lang="en-CA" sz="1800" dirty="0"/>
                    </a:p>
                  </a:txBody>
                  <a:tcPr marT="45728" marB="45728">
                    <a:solidFill>
                      <a:srgbClr val="0070C0"/>
                    </a:solidFill>
                  </a:tcPr>
                </a:tc>
              </a:tr>
              <a:tr h="1260574">
                <a:tc>
                  <a:txBody>
                    <a:bodyPr/>
                    <a:lstStyle/>
                    <a:p>
                      <a:r>
                        <a:rPr lang="en-CA" sz="1800" dirty="0" smtClean="0"/>
                        <a:t>African Court on Human and Peoples Right</a:t>
                      </a:r>
                      <a:endParaRPr lang="en-CA" sz="1800" dirty="0"/>
                    </a:p>
                  </a:txBody>
                  <a:tcPr marT="45728" marB="45728">
                    <a:solidFill>
                      <a:schemeClr val="accent2">
                        <a:lumMod val="75000"/>
                      </a:schemeClr>
                    </a:solidFill>
                  </a:tcPr>
                </a:tc>
                <a:tc>
                  <a:txBody>
                    <a:bodyPr/>
                    <a:lstStyle/>
                    <a:p>
                      <a:r>
                        <a:rPr lang="en-CA" sz="1800" dirty="0" smtClean="0">
                          <a:latin typeface="Calibri" panose="020F0502020204030204" pitchFamily="34" charset="0"/>
                        </a:rPr>
                        <a:t>All Human Rights</a:t>
                      </a:r>
                      <a:r>
                        <a:rPr lang="en-CA" sz="1800" baseline="0" dirty="0" smtClean="0">
                          <a:latin typeface="Calibri" panose="020F0502020204030204" pitchFamily="34" charset="0"/>
                        </a:rPr>
                        <a:t> Issues</a:t>
                      </a:r>
                      <a:endParaRPr lang="en-CA" sz="1800" dirty="0">
                        <a:latin typeface="Calibri" panose="020F0502020204030204" pitchFamily="34" charset="0"/>
                      </a:endParaRPr>
                    </a:p>
                  </a:txBody>
                  <a:tcPr marT="45728" marB="45728">
                    <a:solidFill>
                      <a:schemeClr val="accent2">
                        <a:lumMod val="75000"/>
                      </a:schemeClr>
                    </a:solidFill>
                  </a:tcPr>
                </a:tc>
                <a:tc>
                  <a:txBody>
                    <a:bodyPr/>
                    <a:lstStyle/>
                    <a:p>
                      <a:pPr marL="342900" indent="-342900">
                        <a:buFont typeface="Wingdings" panose="05000000000000000000" pitchFamily="2" charset="2"/>
                        <a:buChar char="ü"/>
                      </a:pPr>
                      <a:r>
                        <a:rPr lang="en-CA" sz="1800" dirty="0" smtClean="0"/>
                        <a:t>Member States,</a:t>
                      </a:r>
                      <a:endParaRPr lang="en-CA" sz="1800" baseline="0" dirty="0" smtClean="0"/>
                    </a:p>
                    <a:p>
                      <a:pPr marL="342900" indent="-342900">
                        <a:buFont typeface="Wingdings" panose="05000000000000000000" pitchFamily="2" charset="2"/>
                        <a:buChar char="ü"/>
                      </a:pPr>
                      <a:r>
                        <a:rPr lang="en-CA" sz="1800" baseline="0" dirty="0" smtClean="0"/>
                        <a:t>Groups With Observer status</a:t>
                      </a:r>
                    </a:p>
                    <a:p>
                      <a:pPr marL="342900" indent="-342900">
                        <a:buFont typeface="Wingdings" panose="05000000000000000000" pitchFamily="2" charset="2"/>
                        <a:buChar char="ü"/>
                      </a:pPr>
                      <a:r>
                        <a:rPr lang="en-CA" sz="1800" baseline="0" dirty="0" smtClean="0"/>
                        <a:t> Individuals</a:t>
                      </a:r>
                      <a:endParaRPr lang="en-CA" sz="1800" dirty="0"/>
                    </a:p>
                  </a:txBody>
                  <a:tcPr marT="45728" marB="45728">
                    <a:solidFill>
                      <a:schemeClr val="accent2">
                        <a:lumMod val="75000"/>
                      </a:schemeClr>
                    </a:solidFill>
                  </a:tcPr>
                </a:tc>
                <a:tc>
                  <a:txBody>
                    <a:bodyPr/>
                    <a:lstStyle/>
                    <a:p>
                      <a:pPr marL="0" indent="0">
                        <a:buFont typeface="Wingdings" panose="05000000000000000000" pitchFamily="2" charset="2"/>
                        <a:buNone/>
                      </a:pPr>
                      <a:r>
                        <a:rPr lang="en-CA" sz="1800" dirty="0" smtClean="0">
                          <a:solidFill>
                            <a:srgbClr val="002060"/>
                          </a:solidFill>
                        </a:rPr>
                        <a:t>Yes</a:t>
                      </a:r>
                      <a:endParaRPr lang="en-CA" sz="1800" dirty="0">
                        <a:solidFill>
                          <a:srgbClr val="002060"/>
                        </a:solidFill>
                      </a:endParaRPr>
                    </a:p>
                  </a:txBody>
                  <a:tcPr marT="45728" marB="45728">
                    <a:solidFill>
                      <a:schemeClr val="accent2">
                        <a:lumMod val="75000"/>
                      </a:schemeClr>
                    </a:solidFill>
                  </a:tcPr>
                </a:tc>
              </a:tr>
              <a:tr h="2140144">
                <a:tc>
                  <a:txBody>
                    <a:bodyPr/>
                    <a:lstStyle/>
                    <a:p>
                      <a:r>
                        <a:rPr lang="en-CA" sz="1800" dirty="0" smtClean="0"/>
                        <a:t>International Criminal Court (ICC)</a:t>
                      </a:r>
                      <a:endParaRPr lang="en-CA" sz="1800" dirty="0"/>
                    </a:p>
                  </a:txBody>
                  <a:tcPr marT="45728" marB="45728">
                    <a:solidFill>
                      <a:srgbClr val="00B050"/>
                    </a:solidFill>
                  </a:tcPr>
                </a:tc>
                <a:tc>
                  <a:txBody>
                    <a:bodyPr/>
                    <a:lstStyle/>
                    <a:p>
                      <a:r>
                        <a:rPr lang="en-CA" sz="1800" dirty="0" smtClean="0"/>
                        <a:t>Crime</a:t>
                      </a:r>
                      <a:r>
                        <a:rPr lang="en-CA" sz="1800" baseline="0" dirty="0" smtClean="0"/>
                        <a:t> of</a:t>
                      </a:r>
                    </a:p>
                    <a:p>
                      <a:pPr marL="285750" indent="-285750">
                        <a:buFont typeface="Wingdings" panose="05000000000000000000" pitchFamily="2" charset="2"/>
                        <a:buChar char="v"/>
                      </a:pPr>
                      <a:r>
                        <a:rPr lang="en-CA" sz="1800" baseline="0" dirty="0" smtClean="0"/>
                        <a:t> Genocide</a:t>
                      </a:r>
                    </a:p>
                    <a:p>
                      <a:pPr marL="285750" indent="-285750">
                        <a:buFont typeface="Wingdings" panose="05000000000000000000" pitchFamily="2" charset="2"/>
                        <a:buChar char="v"/>
                      </a:pPr>
                      <a:r>
                        <a:rPr lang="en-CA" sz="1800" baseline="0" dirty="0" smtClean="0"/>
                        <a:t>War Crime</a:t>
                      </a:r>
                    </a:p>
                    <a:p>
                      <a:pPr marL="285750" indent="-285750">
                        <a:buFont typeface="Wingdings" panose="05000000000000000000" pitchFamily="2" charset="2"/>
                        <a:buChar char="v"/>
                      </a:pPr>
                      <a:r>
                        <a:rPr lang="en-CA" sz="1800" baseline="0" dirty="0" smtClean="0"/>
                        <a:t>Crime Against Humanity</a:t>
                      </a:r>
                    </a:p>
                    <a:p>
                      <a:pPr marL="285750" indent="-285750">
                        <a:buFont typeface="Wingdings" panose="05000000000000000000" pitchFamily="2" charset="2"/>
                        <a:buChar char="v"/>
                      </a:pPr>
                      <a:r>
                        <a:rPr lang="en-CA" sz="1800" baseline="0" dirty="0" smtClean="0"/>
                        <a:t>Crime of Aggression</a:t>
                      </a:r>
                      <a:endParaRPr lang="en-CA" sz="1800" dirty="0"/>
                    </a:p>
                  </a:txBody>
                  <a:tcPr marT="45728" marB="45728">
                    <a:solidFill>
                      <a:srgbClr val="00B050"/>
                    </a:solidFill>
                  </a:tcPr>
                </a:tc>
                <a:tc>
                  <a:txBody>
                    <a:bodyPr/>
                    <a:lstStyle/>
                    <a:p>
                      <a:pPr marL="285750" indent="-285750">
                        <a:buFont typeface="Wingdings" panose="05000000000000000000" pitchFamily="2" charset="2"/>
                        <a:buChar char="ü"/>
                      </a:pPr>
                      <a:r>
                        <a:rPr lang="en-CA" sz="1800" dirty="0" smtClean="0"/>
                        <a:t>Member States</a:t>
                      </a:r>
                    </a:p>
                    <a:p>
                      <a:pPr marL="285750" indent="-285750">
                        <a:buFont typeface="Wingdings" panose="05000000000000000000" pitchFamily="2" charset="2"/>
                        <a:buChar char="ü"/>
                      </a:pPr>
                      <a:r>
                        <a:rPr lang="en-CA" sz="1800" dirty="0" smtClean="0"/>
                        <a:t>UN </a:t>
                      </a:r>
                      <a:r>
                        <a:rPr lang="en-CA" sz="1800" smtClean="0"/>
                        <a:t>Security  Council</a:t>
                      </a:r>
                      <a:endParaRPr lang="en-CA" sz="1800" dirty="0" smtClean="0"/>
                    </a:p>
                    <a:p>
                      <a:pPr marL="285750" indent="-285750">
                        <a:buFont typeface="Wingdings" panose="05000000000000000000" pitchFamily="2" charset="2"/>
                        <a:buChar char="ü"/>
                      </a:pPr>
                      <a:r>
                        <a:rPr lang="en-CA" sz="1800" dirty="0" smtClean="0"/>
                        <a:t>Non-Governmental</a:t>
                      </a:r>
                      <a:r>
                        <a:rPr lang="en-CA" sz="1800" baseline="0" dirty="0" smtClean="0"/>
                        <a:t> Organizations</a:t>
                      </a:r>
                    </a:p>
                    <a:p>
                      <a:pPr marL="285750" indent="-285750">
                        <a:buFont typeface="Wingdings" panose="05000000000000000000" pitchFamily="2" charset="2"/>
                        <a:buChar char="ü"/>
                      </a:pPr>
                      <a:r>
                        <a:rPr lang="en-CA" sz="1800" baseline="0" dirty="0" smtClean="0"/>
                        <a:t>Individuals</a:t>
                      </a:r>
                      <a:endParaRPr lang="en-CA" sz="1800" dirty="0"/>
                    </a:p>
                  </a:txBody>
                  <a:tcPr marT="45728" marB="45728">
                    <a:solidFill>
                      <a:srgbClr val="00B050"/>
                    </a:solidFill>
                  </a:tcPr>
                </a:tc>
                <a:tc>
                  <a:txBody>
                    <a:bodyPr/>
                    <a:lstStyle/>
                    <a:p>
                      <a:pPr marL="0" indent="0">
                        <a:buFont typeface="Wingdings" panose="05000000000000000000" pitchFamily="2" charset="2"/>
                        <a:buNone/>
                      </a:pPr>
                      <a:r>
                        <a:rPr lang="en-CA" sz="1800" dirty="0" smtClean="0">
                          <a:solidFill>
                            <a:srgbClr val="002060"/>
                          </a:solidFill>
                        </a:rPr>
                        <a:t>Yes</a:t>
                      </a:r>
                      <a:endParaRPr lang="en-CA" sz="1800" dirty="0">
                        <a:solidFill>
                          <a:srgbClr val="002060"/>
                        </a:solidFill>
                      </a:endParaRPr>
                    </a:p>
                  </a:txBody>
                  <a:tcPr marT="45728" marB="45728">
                    <a:solidFill>
                      <a:srgbClr val="00B050"/>
                    </a:solidFill>
                  </a:tcPr>
                </a:tc>
              </a:tr>
              <a:tr h="365791">
                <a:tc>
                  <a:txBody>
                    <a:bodyPr/>
                    <a:lstStyle/>
                    <a:p>
                      <a:endParaRPr lang="en-CA" sz="1800" dirty="0"/>
                    </a:p>
                  </a:txBody>
                  <a:tcPr marT="45728" marB="45728"/>
                </a:tc>
                <a:tc>
                  <a:txBody>
                    <a:bodyPr/>
                    <a:lstStyle/>
                    <a:p>
                      <a:endParaRPr lang="en-CA" sz="1800" dirty="0"/>
                    </a:p>
                  </a:txBody>
                  <a:tcPr marT="45728" marB="45728"/>
                </a:tc>
                <a:tc>
                  <a:txBody>
                    <a:bodyPr/>
                    <a:lstStyle/>
                    <a:p>
                      <a:endParaRPr lang="en-CA" sz="1800" dirty="0"/>
                    </a:p>
                  </a:txBody>
                  <a:tcPr marT="45728" marB="45728"/>
                </a:tc>
                <a:tc>
                  <a:txBody>
                    <a:bodyPr/>
                    <a:lstStyle/>
                    <a:p>
                      <a:endParaRPr lang="en-CA" sz="1800" dirty="0"/>
                    </a:p>
                  </a:txBody>
                  <a:tcPr marT="45728" marB="45728"/>
                </a:tc>
              </a:tr>
            </a:tbl>
          </a:graphicData>
        </a:graphic>
      </p:graphicFrame>
    </p:spTree>
  </p:cSld>
  <p:clrMapOvr>
    <a:masterClrMapping/>
  </p:clrMapOvr>
  <p:transition spd="slow" advTm="7137">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2667000" y="3048000"/>
            <a:ext cx="4267200" cy="1570038"/>
          </a:xfrm>
          <a:prstGeom prst="rect">
            <a:avLst/>
          </a:prstGeom>
          <a:noFill/>
          <a:ln w="9525">
            <a:noFill/>
            <a:miter lim="800000"/>
            <a:headEnd/>
            <a:tailEnd/>
          </a:ln>
        </p:spPr>
        <p:txBody>
          <a:bodyPr>
            <a:spAutoFit/>
          </a:bodyPr>
          <a:lstStyle/>
          <a:p>
            <a:r>
              <a:rPr lang="en-CA" altLang="en-US" sz="9600"/>
              <a:t>END</a:t>
            </a:r>
          </a:p>
        </p:txBody>
      </p:sp>
      <p:sp>
        <p:nvSpPr>
          <p:cNvPr id="5" name="TextBox 4"/>
          <p:cNvSpPr txBox="1"/>
          <p:nvPr/>
        </p:nvSpPr>
        <p:spPr>
          <a:xfrm>
            <a:off x="152400" y="152400"/>
            <a:ext cx="8763000"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CA" sz="3200" dirty="0">
              <a:solidFill>
                <a:srgbClr val="002060"/>
              </a:solidFill>
            </a:endParaRPr>
          </a:p>
        </p:txBody>
      </p:sp>
    </p:spTree>
  </p:cSld>
  <p:clrMapOvr>
    <a:masterClrMapping/>
  </p:clrMapOvr>
  <p:transition spd="slow" advTm="7137">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663" y="1371600"/>
            <a:ext cx="8763000" cy="50784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defRPr/>
            </a:pPr>
            <a:r>
              <a:rPr lang="en-CA" sz="1600" dirty="0">
                <a:latin typeface="Calibri" panose="020F0502020204030204" pitchFamily="34" charset="0"/>
                <a:hlinkClick r:id="rId2"/>
              </a:rPr>
              <a:t>1</a:t>
            </a:r>
            <a:r>
              <a:rPr lang="en-CA" dirty="0">
                <a:latin typeface="Calibri" panose="020F0502020204030204" pitchFamily="34" charset="0"/>
                <a:hlinkClick r:id="rId2"/>
              </a:rPr>
              <a:t>. The Convention on the Elimination of All Forms of Racial Discrimination</a:t>
            </a:r>
            <a:endParaRPr lang="en-CA" dirty="0">
              <a:latin typeface="Calibri" panose="020F0502020204030204" pitchFamily="34" charset="0"/>
            </a:endParaRPr>
          </a:p>
          <a:p>
            <a:pPr>
              <a:lnSpc>
                <a:spcPct val="150000"/>
              </a:lnSpc>
              <a:defRPr/>
            </a:pPr>
            <a:r>
              <a:rPr lang="en-CA" dirty="0">
                <a:latin typeface="Calibri" panose="020F0502020204030204" pitchFamily="34" charset="0"/>
                <a:hlinkClick r:id="rId3"/>
              </a:rPr>
              <a:t>2. The International Covenant on Civil and Political Rights</a:t>
            </a:r>
            <a:endParaRPr lang="en-CA" dirty="0">
              <a:latin typeface="Calibri" panose="020F0502020204030204" pitchFamily="34" charset="0"/>
            </a:endParaRPr>
          </a:p>
          <a:p>
            <a:pPr lvl="1">
              <a:lnSpc>
                <a:spcPct val="150000"/>
              </a:lnSpc>
              <a:defRPr/>
            </a:pPr>
            <a:r>
              <a:rPr lang="en-CA" u="sng" dirty="0">
                <a:latin typeface="Calibri" panose="020F0502020204030204" pitchFamily="34" charset="0"/>
                <a:hlinkClick r:id="rId4"/>
              </a:rPr>
              <a:t>The Optional Protocol to the International Covenant on Civil and Political Rights</a:t>
            </a:r>
            <a:endParaRPr lang="en-CA" dirty="0">
              <a:latin typeface="Calibri" panose="020F0502020204030204" pitchFamily="34" charset="0"/>
            </a:endParaRPr>
          </a:p>
          <a:p>
            <a:pPr lvl="1">
              <a:lnSpc>
                <a:spcPct val="150000"/>
              </a:lnSpc>
              <a:defRPr/>
            </a:pPr>
            <a:r>
              <a:rPr lang="en-CA" dirty="0">
                <a:latin typeface="Calibri" panose="020F0502020204030204" pitchFamily="34" charset="0"/>
                <a:hlinkClick r:id="rId5"/>
              </a:rPr>
              <a:t>The Second Optional Protocol to the International Covenant on Civil and Political Rights</a:t>
            </a:r>
            <a:endParaRPr lang="en-CA" dirty="0">
              <a:latin typeface="Calibri" panose="020F0502020204030204" pitchFamily="34" charset="0"/>
            </a:endParaRPr>
          </a:p>
          <a:p>
            <a:pPr>
              <a:lnSpc>
                <a:spcPct val="150000"/>
              </a:lnSpc>
              <a:defRPr/>
            </a:pPr>
            <a:r>
              <a:rPr lang="en-CA" dirty="0">
                <a:latin typeface="Calibri" panose="020F0502020204030204" pitchFamily="34" charset="0"/>
                <a:hlinkClick r:id="rId6"/>
              </a:rPr>
              <a:t>3. The International Covenant on Economic, Social and Cultural Rights</a:t>
            </a:r>
            <a:endParaRPr lang="en-CA" dirty="0">
              <a:latin typeface="Calibri" panose="020F0502020204030204" pitchFamily="34" charset="0"/>
            </a:endParaRPr>
          </a:p>
          <a:p>
            <a:pPr lvl="1">
              <a:lnSpc>
                <a:spcPct val="150000"/>
              </a:lnSpc>
              <a:defRPr/>
            </a:pPr>
            <a:r>
              <a:rPr lang="en-CA" dirty="0">
                <a:latin typeface="Calibri" panose="020F0502020204030204" pitchFamily="34" charset="0"/>
                <a:hlinkClick r:id="rId7"/>
              </a:rPr>
              <a:t>Optional Protocol to the International Covenant on Economic, Social and Cultural Rights</a:t>
            </a:r>
            <a:endParaRPr lang="en-CA" dirty="0">
              <a:latin typeface="Calibri" panose="020F0502020204030204" pitchFamily="34" charset="0"/>
            </a:endParaRPr>
          </a:p>
          <a:p>
            <a:pPr>
              <a:lnSpc>
                <a:spcPct val="150000"/>
              </a:lnSpc>
              <a:defRPr/>
            </a:pPr>
            <a:r>
              <a:rPr lang="en-CA" dirty="0">
                <a:latin typeface="Calibri" panose="020F0502020204030204" pitchFamily="34" charset="0"/>
                <a:hlinkClick r:id="rId8"/>
              </a:rPr>
              <a:t>4. The Convention on the Elimination of All Forms of Discrimination Against Women</a:t>
            </a:r>
            <a:endParaRPr lang="en-CA" dirty="0">
              <a:latin typeface="Calibri" panose="020F0502020204030204" pitchFamily="34" charset="0"/>
            </a:endParaRPr>
          </a:p>
          <a:p>
            <a:pPr lvl="1">
              <a:lnSpc>
                <a:spcPct val="150000"/>
              </a:lnSpc>
              <a:defRPr/>
            </a:pPr>
            <a:r>
              <a:rPr lang="en-CA" dirty="0">
                <a:latin typeface="Calibri" panose="020F0502020204030204" pitchFamily="34" charset="0"/>
                <a:hlinkClick r:id="rId9"/>
              </a:rPr>
              <a:t>Optional Protocol to the Convention on the Elimination of All Forms of Discrimination Against Women</a:t>
            </a:r>
            <a:endParaRPr lang="en-CA" dirty="0">
              <a:latin typeface="Calibri" panose="020F0502020204030204" pitchFamily="34" charset="0"/>
            </a:endParaRPr>
          </a:p>
          <a:p>
            <a:pPr>
              <a:lnSpc>
                <a:spcPct val="150000"/>
              </a:lnSpc>
              <a:defRPr/>
            </a:pPr>
            <a:r>
              <a:rPr lang="en-CA" dirty="0">
                <a:latin typeface="Calibri" panose="020F0502020204030204" pitchFamily="34" charset="0"/>
                <a:hlinkClick r:id="rId10"/>
              </a:rPr>
              <a:t>5. The Convention Against Torture, and Other Cruel, Inhuman or Degrading Treatment or Punishment</a:t>
            </a:r>
            <a:endParaRPr lang="en-CA" dirty="0">
              <a:latin typeface="Calibri" panose="020F0502020204030204" pitchFamily="34" charset="0"/>
            </a:endParaRPr>
          </a:p>
        </p:txBody>
      </p:sp>
      <p:sp>
        <p:nvSpPr>
          <p:cNvPr id="4" name="TextBox 3"/>
          <p:cNvSpPr txBox="1"/>
          <p:nvPr/>
        </p:nvSpPr>
        <p:spPr>
          <a:xfrm>
            <a:off x="152400" y="152400"/>
            <a:ext cx="8816663"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2800" b="1" dirty="0"/>
              <a:t>International Covenants and Conventions (International Human Rights Treaties)</a:t>
            </a:r>
          </a:p>
        </p:txBody>
      </p:sp>
    </p:spTree>
  </p:cSld>
  <p:clrMapOvr>
    <a:masterClrMapping/>
  </p:clrMapOvr>
  <p:transition spd="slow" advTm="7137">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225" y="1295400"/>
            <a:ext cx="8693150" cy="46196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defRPr/>
            </a:pPr>
            <a:r>
              <a:rPr lang="en-CA" dirty="0">
                <a:latin typeface="Calibri" panose="020F0502020204030204" pitchFamily="34" charset="0"/>
                <a:hlinkClick r:id="rId2"/>
              </a:rPr>
              <a:t>Optional Protocol to the Convention against Torture and Other Cruel, Inhuman or Degrading Treatment or Punishment</a:t>
            </a:r>
            <a:endParaRPr lang="en-CA" dirty="0">
              <a:latin typeface="Calibri" panose="020F0502020204030204" pitchFamily="34" charset="0"/>
            </a:endParaRPr>
          </a:p>
          <a:p>
            <a:pPr>
              <a:lnSpc>
                <a:spcPct val="150000"/>
              </a:lnSpc>
              <a:defRPr/>
            </a:pPr>
            <a:r>
              <a:rPr lang="en-CA" dirty="0">
                <a:solidFill>
                  <a:prstClr val="black"/>
                </a:solidFill>
                <a:latin typeface="Calibri" panose="020F0502020204030204" pitchFamily="34" charset="0"/>
                <a:hlinkClick r:id="rId3"/>
              </a:rPr>
              <a:t>6. </a:t>
            </a:r>
            <a:r>
              <a:rPr lang="en-CA" dirty="0">
                <a:solidFill>
                  <a:srgbClr val="002060"/>
                </a:solidFill>
                <a:latin typeface="Calibri" panose="020F0502020204030204" pitchFamily="34" charset="0"/>
                <a:hlinkClick r:id="rId3"/>
              </a:rPr>
              <a:t>The Convention on The Rights of the Child</a:t>
            </a:r>
            <a:endParaRPr lang="en-CA" dirty="0">
              <a:solidFill>
                <a:srgbClr val="002060"/>
              </a:solidFill>
              <a:latin typeface="Calibri" panose="020F0502020204030204" pitchFamily="34" charset="0"/>
            </a:endParaRPr>
          </a:p>
          <a:p>
            <a:pPr>
              <a:lnSpc>
                <a:spcPct val="150000"/>
              </a:lnSpc>
              <a:defRPr/>
            </a:pPr>
            <a:r>
              <a:rPr lang="en-CA" dirty="0">
                <a:solidFill>
                  <a:srgbClr val="002060"/>
                </a:solidFill>
                <a:latin typeface="Calibri" panose="020F0502020204030204" pitchFamily="34" charset="0"/>
                <a:hlinkClick r:id="rId4"/>
              </a:rPr>
              <a:t>7. International Convention on the Protection of the Rights of All Migrant Workers and Members of Their Families</a:t>
            </a:r>
            <a:endParaRPr lang="en-CA" dirty="0">
              <a:solidFill>
                <a:srgbClr val="002060"/>
              </a:solidFill>
              <a:latin typeface="Calibri" panose="020F0502020204030204" pitchFamily="34" charset="0"/>
            </a:endParaRPr>
          </a:p>
          <a:p>
            <a:pPr>
              <a:lnSpc>
                <a:spcPct val="150000"/>
              </a:lnSpc>
              <a:defRPr/>
            </a:pPr>
            <a:r>
              <a:rPr lang="en-CA" dirty="0">
                <a:solidFill>
                  <a:srgbClr val="002060"/>
                </a:solidFill>
                <a:latin typeface="Calibri" panose="020F0502020204030204" pitchFamily="34" charset="0"/>
                <a:hlinkClick r:id="rId5"/>
              </a:rPr>
              <a:t>8. Convention on the Rights of Persons with Disabilities</a:t>
            </a:r>
            <a:endParaRPr lang="en-CA" dirty="0">
              <a:solidFill>
                <a:srgbClr val="002060"/>
              </a:solidFill>
              <a:latin typeface="Calibri" panose="020F0502020204030204" pitchFamily="34" charset="0"/>
            </a:endParaRPr>
          </a:p>
          <a:p>
            <a:pPr lvl="1">
              <a:lnSpc>
                <a:spcPct val="150000"/>
              </a:lnSpc>
              <a:defRPr/>
            </a:pPr>
            <a:r>
              <a:rPr lang="en-CA" dirty="0">
                <a:solidFill>
                  <a:srgbClr val="002060"/>
                </a:solidFill>
                <a:latin typeface="Calibri" panose="020F0502020204030204" pitchFamily="34" charset="0"/>
                <a:hlinkClick r:id="rId6"/>
              </a:rPr>
              <a:t>Optional Protocol to the Convention on the Rights of Persons with Disabilities</a:t>
            </a:r>
            <a:endParaRPr lang="en-CA" dirty="0">
              <a:solidFill>
                <a:srgbClr val="002060"/>
              </a:solidFill>
              <a:latin typeface="Calibri" panose="020F0502020204030204" pitchFamily="34" charset="0"/>
            </a:endParaRPr>
          </a:p>
          <a:p>
            <a:pPr>
              <a:lnSpc>
                <a:spcPct val="150000"/>
              </a:lnSpc>
              <a:defRPr/>
            </a:pPr>
            <a:r>
              <a:rPr lang="en-CA" dirty="0">
                <a:solidFill>
                  <a:srgbClr val="002060"/>
                </a:solidFill>
                <a:latin typeface="Calibri" panose="020F0502020204030204" pitchFamily="34" charset="0"/>
                <a:hlinkClick r:id="rId7"/>
              </a:rPr>
              <a:t>9. International Convention for the Protection of All Persons from Enforced Disappearance</a:t>
            </a:r>
            <a:endParaRPr lang="en-CA" dirty="0">
              <a:solidFill>
                <a:srgbClr val="002060"/>
              </a:solidFill>
              <a:latin typeface="Calibri" panose="020F0502020204030204" pitchFamily="34" charset="0"/>
            </a:endParaRPr>
          </a:p>
          <a:p>
            <a:pPr>
              <a:lnSpc>
                <a:spcPct val="150000"/>
              </a:lnSpc>
              <a:defRPr/>
            </a:pPr>
            <a:r>
              <a:rPr lang="en-CA" b="1" dirty="0">
                <a:solidFill>
                  <a:srgbClr val="002060"/>
                </a:solidFill>
                <a:latin typeface="Calibri" panose="020F0502020204030204" pitchFamily="34" charset="0"/>
              </a:rPr>
              <a:t>Regional: Africa</a:t>
            </a:r>
          </a:p>
          <a:p>
            <a:pPr marL="342900" indent="-342900">
              <a:lnSpc>
                <a:spcPct val="150000"/>
              </a:lnSpc>
              <a:buFont typeface="+mj-lt"/>
              <a:buAutoNum type="arabicPeriod"/>
              <a:defRPr/>
            </a:pPr>
            <a:r>
              <a:rPr lang="en-CA" dirty="0">
                <a:solidFill>
                  <a:srgbClr val="002060"/>
                </a:solidFill>
                <a:latin typeface="Calibri" panose="020F0502020204030204" pitchFamily="34" charset="0"/>
                <a:hlinkClick r:id="rId8" tooltip="African Charter on Human and Peoples' Rights"/>
              </a:rPr>
              <a:t>African Charter on Human and Peoples' Rights</a:t>
            </a:r>
            <a:endParaRPr lang="en-CA" dirty="0">
              <a:solidFill>
                <a:srgbClr val="002060"/>
              </a:solidFill>
              <a:latin typeface="Calibri" panose="020F0502020204030204" pitchFamily="34" charset="0"/>
            </a:endParaRPr>
          </a:p>
          <a:p>
            <a:pPr marL="342900" indent="-342900">
              <a:lnSpc>
                <a:spcPct val="150000"/>
              </a:lnSpc>
              <a:buFont typeface="+mj-lt"/>
              <a:buAutoNum type="arabicPeriod"/>
              <a:defRPr/>
            </a:pPr>
            <a:r>
              <a:rPr lang="en-CA" dirty="0">
                <a:solidFill>
                  <a:srgbClr val="002060"/>
                </a:solidFill>
                <a:latin typeface="Calibri" panose="020F0502020204030204" pitchFamily="34" charset="0"/>
                <a:hlinkClick r:id="rId9" tooltip="African Charter on the Rights and Welfare of the Child"/>
              </a:rPr>
              <a:t>African Charter on the Rights and Welfare of the Child</a:t>
            </a:r>
            <a:endParaRPr lang="en-CA" dirty="0">
              <a:solidFill>
                <a:srgbClr val="002060"/>
              </a:solidFill>
              <a:latin typeface="Calibri" panose="020F0502020204030204" pitchFamily="34" charset="0"/>
            </a:endParaRPr>
          </a:p>
        </p:txBody>
      </p:sp>
      <p:sp>
        <p:nvSpPr>
          <p:cNvPr id="8" name="TextBox 7"/>
          <p:cNvSpPr txBox="1"/>
          <p:nvPr/>
        </p:nvSpPr>
        <p:spPr>
          <a:xfrm>
            <a:off x="152400" y="152400"/>
            <a:ext cx="8816663"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CA" sz="2800" b="1" dirty="0"/>
              <a:t>International Covenants and Conventions (International Human Rights Treaties)</a:t>
            </a:r>
          </a:p>
        </p:txBody>
      </p:sp>
    </p:spTree>
  </p:cSld>
  <p:clrMapOvr>
    <a:masterClrMapping/>
  </p:clrMapOvr>
  <p:transition spd="slow" advTm="7137">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152400" y="228600"/>
            <a:ext cx="8763000" cy="638175"/>
            <a:chOff x="0" y="17591"/>
            <a:chExt cx="9070975" cy="638175"/>
          </a:xfrm>
        </p:grpSpPr>
        <p:sp>
          <p:nvSpPr>
            <p:cNvPr id="5" name="TextBox 4"/>
            <p:cNvSpPr txBox="1"/>
            <p:nvPr/>
          </p:nvSpPr>
          <p:spPr>
            <a:xfrm>
              <a:off x="1618644" y="19179"/>
              <a:ext cx="7452331" cy="523875"/>
            </a:xfrm>
            <a:prstGeom prst="rect">
              <a:avLst/>
            </a:prstGeom>
            <a:solidFill>
              <a:schemeClr val="accent3"/>
            </a:solidFill>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Aft>
                  <a:spcPts val="0"/>
                </a:spcAft>
                <a:defRPr/>
              </a:pPr>
              <a:r>
                <a:rPr lang="en-CA" sz="28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rPr>
                <a:t>Protection and Promotion of Human Rights </a:t>
              </a:r>
              <a:endParaRPr lang="en-US" sz="2800" dirty="0">
                <a:ln w="0"/>
                <a:solidFill>
                  <a:schemeClr val="tx1"/>
                </a:solidFill>
                <a:effectLst>
                  <a:outerShdw blurRad="38100" dist="19050" dir="2700000" algn="tl" rotWithShape="0">
                    <a:schemeClr val="dk1">
                      <a:alpha val="40000"/>
                    </a:schemeClr>
                  </a:outerShdw>
                </a:effectLst>
                <a:latin typeface="Yu Mincho" panose="02020400000000000000" pitchFamily="18" charset="-128"/>
                <a:ea typeface="Yu Mincho" panose="02020400000000000000" pitchFamily="18" charset="-128"/>
                <a:cs typeface="Times New Roman" panose="02020603050405020304" pitchFamily="18" charset="0"/>
              </a:endParaRPr>
            </a:p>
          </p:txBody>
        </p:sp>
        <p:pic>
          <p:nvPicPr>
            <p:cNvPr id="16389" name="Picture 5"/>
            <p:cNvPicPr>
              <a:picLocks noChangeAspect="1"/>
            </p:cNvPicPr>
            <p:nvPr/>
          </p:nvPicPr>
          <p:blipFill>
            <a:blip r:embed="rId2"/>
            <a:srcRect/>
            <a:stretch>
              <a:fillRect/>
            </a:stretch>
          </p:blipFill>
          <p:spPr bwMode="auto">
            <a:xfrm>
              <a:off x="0" y="17591"/>
              <a:ext cx="1619250" cy="638175"/>
            </a:xfrm>
            <a:prstGeom prst="rect">
              <a:avLst/>
            </a:prstGeom>
            <a:noFill/>
            <a:ln w="9525">
              <a:noFill/>
              <a:miter lim="800000"/>
              <a:headEnd/>
              <a:tailEnd/>
            </a:ln>
          </p:spPr>
        </p:pic>
      </p:grpSp>
      <p:sp>
        <p:nvSpPr>
          <p:cNvPr id="16387" name="Rectangle 6"/>
          <p:cNvSpPr>
            <a:spLocks noChangeArrowheads="1"/>
          </p:cNvSpPr>
          <p:nvPr/>
        </p:nvSpPr>
        <p:spPr bwMode="auto">
          <a:xfrm>
            <a:off x="304800" y="1981200"/>
            <a:ext cx="8610600" cy="3000375"/>
          </a:xfrm>
          <a:prstGeom prst="rect">
            <a:avLst/>
          </a:prstGeom>
          <a:noFill/>
          <a:ln w="9525">
            <a:noFill/>
            <a:miter lim="800000"/>
            <a:headEnd/>
            <a:tailEnd/>
          </a:ln>
        </p:spPr>
        <p:txBody>
          <a:bodyPr>
            <a:spAutoFit/>
          </a:bodyPr>
          <a:lstStyle/>
          <a:p>
            <a:pPr marL="285750" indent="-285750">
              <a:lnSpc>
                <a:spcPct val="150000"/>
              </a:lnSpc>
              <a:buFont typeface="Wingdings" pitchFamily="2" charset="2"/>
              <a:buChar char="§"/>
            </a:pPr>
            <a:r>
              <a:rPr lang="en-CA" altLang="en-US"/>
              <a:t>To protect human rights is to ensure that people receive some degree of decent, human treatment</a:t>
            </a:r>
          </a:p>
          <a:p>
            <a:pPr marL="285750" indent="-285750">
              <a:lnSpc>
                <a:spcPct val="150000"/>
              </a:lnSpc>
              <a:buFont typeface="Wingdings" pitchFamily="2" charset="2"/>
              <a:buChar char="§"/>
            </a:pPr>
            <a:r>
              <a:rPr lang="en-CA" altLang="en-US"/>
              <a:t>Everyone has the right, individually and in association with others, to promote and to strive for the protection and realization of human rights and fundamental freedoms at the national and international levels (Article 1)</a:t>
            </a:r>
          </a:p>
          <a:p>
            <a:pPr marL="285750" indent="-285750">
              <a:lnSpc>
                <a:spcPct val="150000"/>
              </a:lnSpc>
              <a:buFont typeface="Wingdings" pitchFamily="2" charset="2"/>
              <a:buChar char="§"/>
            </a:pPr>
            <a:r>
              <a:rPr lang="en-CA" altLang="en-US"/>
              <a:t>Each State has a prime responsibility and duty to protect, promote and implement all human rights and fundamental freedoms (Article 2)</a:t>
            </a:r>
          </a:p>
        </p:txBody>
      </p:sp>
    </p:spTree>
  </p:cSld>
  <p:clrMapOvr>
    <a:masterClrMapping/>
  </p:clrMapOvr>
  <p:transition spd="slow" advTm="7137">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152400" y="152400"/>
            <a:ext cx="8915400" cy="638175"/>
            <a:chOff x="0" y="17591"/>
            <a:chExt cx="9119461" cy="638175"/>
          </a:xfrm>
        </p:grpSpPr>
        <p:sp>
          <p:nvSpPr>
            <p:cNvPr id="17412" name="TextBox 4"/>
            <p:cNvSpPr txBox="1">
              <a:spLocks noChangeArrowheads="1"/>
            </p:cNvSpPr>
            <p:nvPr/>
          </p:nvSpPr>
          <p:spPr bwMode="auto">
            <a:xfrm>
              <a:off x="1618965" y="44579"/>
              <a:ext cx="7500496" cy="584200"/>
            </a:xfrm>
            <a:prstGeom prst="rect">
              <a:avLst/>
            </a:prstGeom>
            <a:solidFill>
              <a:schemeClr val="accent2"/>
            </a:solidFill>
            <a:ln w="9525">
              <a:noFill/>
              <a:miter lim="800000"/>
              <a:headEnd/>
              <a:tailEnd/>
            </a:ln>
          </p:spPr>
          <p:txBody>
            <a:bodyPr>
              <a:spAutoFit/>
            </a:bodyPr>
            <a:lstStyle/>
            <a:p>
              <a:r>
                <a:rPr lang="en-CA" sz="3200" b="1"/>
                <a:t> </a:t>
              </a:r>
              <a:r>
                <a:rPr lang="en-CA" sz="2800" b="1"/>
                <a:t>Human Rights violations and Conflict </a:t>
              </a:r>
            </a:p>
          </p:txBody>
        </p:sp>
        <p:pic>
          <p:nvPicPr>
            <p:cNvPr id="17413" name="Picture 5"/>
            <p:cNvPicPr>
              <a:picLocks noChangeAspect="1"/>
            </p:cNvPicPr>
            <p:nvPr/>
          </p:nvPicPr>
          <p:blipFill>
            <a:blip r:embed="rId2"/>
            <a:srcRect/>
            <a:stretch>
              <a:fillRect/>
            </a:stretch>
          </p:blipFill>
          <p:spPr bwMode="auto">
            <a:xfrm>
              <a:off x="0" y="17591"/>
              <a:ext cx="1619250" cy="638175"/>
            </a:xfrm>
            <a:prstGeom prst="rect">
              <a:avLst/>
            </a:prstGeom>
            <a:noFill/>
            <a:ln w="9525">
              <a:noFill/>
              <a:miter lim="800000"/>
              <a:headEnd/>
              <a:tailEnd/>
            </a:ln>
          </p:spPr>
        </p:pic>
      </p:grpSp>
      <p:sp>
        <p:nvSpPr>
          <p:cNvPr id="17411" name="Rectangle 2"/>
          <p:cNvSpPr>
            <a:spLocks noChangeArrowheads="1"/>
          </p:cNvSpPr>
          <p:nvPr/>
        </p:nvSpPr>
        <p:spPr bwMode="auto">
          <a:xfrm>
            <a:off x="147638" y="1600200"/>
            <a:ext cx="8915400" cy="5078413"/>
          </a:xfrm>
          <a:prstGeom prst="rect">
            <a:avLst/>
          </a:prstGeom>
          <a:noFill/>
          <a:ln w="9525">
            <a:noFill/>
            <a:miter lim="800000"/>
            <a:headEnd/>
            <a:tailEnd/>
          </a:ln>
        </p:spPr>
        <p:txBody>
          <a:bodyPr>
            <a:spAutoFit/>
          </a:bodyPr>
          <a:lstStyle/>
          <a:p>
            <a:pPr marL="285750" indent="-285750">
              <a:lnSpc>
                <a:spcPct val="150000"/>
              </a:lnSpc>
              <a:buFont typeface="Wingdings" pitchFamily="2" charset="2"/>
              <a:buChar char="§"/>
            </a:pPr>
            <a:r>
              <a:rPr lang="en-CA" altLang="en-US"/>
              <a:t>Abuse of human rights often leads to conflict, and conflict typically results in human rights violations</a:t>
            </a:r>
          </a:p>
          <a:p>
            <a:pPr marL="285750" indent="-285750">
              <a:lnSpc>
                <a:spcPct val="150000"/>
              </a:lnSpc>
              <a:buFont typeface="Wingdings" pitchFamily="2" charset="2"/>
              <a:buChar char="§"/>
            </a:pPr>
            <a:r>
              <a:rPr lang="en-CA" altLang="en-US"/>
              <a:t>It is not surprising, then, that human rights abuses are often at the center of wars and that protection of human rights is central to conflict resolution.</a:t>
            </a:r>
          </a:p>
          <a:p>
            <a:pPr marL="285750" indent="-285750">
              <a:lnSpc>
                <a:spcPct val="150000"/>
              </a:lnSpc>
              <a:buFont typeface="Wingdings" pitchFamily="2" charset="2"/>
              <a:buChar char="§"/>
            </a:pPr>
            <a:r>
              <a:rPr lang="en-CA" altLang="en-US"/>
              <a:t>Violations of political and economic rights are the root causes of many crises</a:t>
            </a:r>
          </a:p>
          <a:p>
            <a:pPr marL="285750" indent="-285750">
              <a:lnSpc>
                <a:spcPct val="150000"/>
              </a:lnSpc>
              <a:buFont typeface="Wingdings" pitchFamily="2" charset="2"/>
              <a:buChar char="§"/>
            </a:pPr>
            <a:r>
              <a:rPr lang="en-CA" altLang="en-US"/>
              <a:t>When the rights to adequate food, housing, employment, and cultural life are denied, and large groups of people are excluded from the society's decision-making processes, there is likely to be great social unrest</a:t>
            </a:r>
          </a:p>
          <a:p>
            <a:pPr marL="285750" indent="-285750">
              <a:lnSpc>
                <a:spcPct val="150000"/>
              </a:lnSpc>
              <a:buFont typeface="Wingdings" pitchFamily="2" charset="2"/>
              <a:buChar char="§"/>
            </a:pPr>
            <a:r>
              <a:rPr lang="en-CA" altLang="en-US"/>
              <a:t>Indeed, many conflicts are sparked or spread by violations of human rights</a:t>
            </a:r>
          </a:p>
          <a:p>
            <a:pPr marL="285750" indent="-285750">
              <a:lnSpc>
                <a:spcPct val="150000"/>
              </a:lnSpc>
              <a:buFont typeface="Wingdings" pitchFamily="2" charset="2"/>
              <a:buChar char="§"/>
            </a:pPr>
            <a:r>
              <a:rPr lang="en-CA" altLang="en-US"/>
              <a:t>For example, massacres or torture may inflame hatred and strengthen an adversary's determination to continue fighting. Violations may also lead to further violence from the other side and can contribute to a conflict spiraling out of control.</a:t>
            </a:r>
          </a:p>
        </p:txBody>
      </p:sp>
    </p:spTree>
  </p:cSld>
  <p:clrMapOvr>
    <a:masterClrMapping/>
  </p:clrMapOvr>
  <p:transition spd="slow" advTm="7137">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0"/>
            <a:ext cx="8534400" cy="5602288"/>
          </a:xfrm>
          <a:prstGeom prst="rect">
            <a:avLst/>
          </a:prstGeom>
          <a:noFill/>
        </p:spPr>
        <p:txBody>
          <a:bodyPr>
            <a:spAutoFit/>
          </a:bodyPr>
          <a:lstStyle/>
          <a:p>
            <a:pPr>
              <a:defRPr/>
            </a:pPr>
            <a:r>
              <a:rPr lang="en-CA" dirty="0">
                <a:latin typeface="Calibri" panose="020F0502020204030204" pitchFamily="34" charset="0"/>
                <a:cs typeface="Arial" pitchFamily="34" charset="0"/>
              </a:rPr>
              <a:t>Human rights violation is to deny individuals fundamental moral entitlements </a:t>
            </a:r>
          </a:p>
          <a:p>
            <a:pPr>
              <a:defRPr/>
            </a:pPr>
            <a:r>
              <a:rPr lang="en-CA" dirty="0">
                <a:latin typeface="Calibri" panose="020F0502020204030204" pitchFamily="34" charset="0"/>
                <a:cs typeface="Arial" pitchFamily="34" charset="0"/>
              </a:rPr>
              <a:t>Treat them as if they are less than human and undeserving of respect and dignity</a:t>
            </a:r>
          </a:p>
          <a:p>
            <a:pPr>
              <a:defRPr/>
            </a:pPr>
            <a:endParaRPr lang="en-CA" dirty="0">
              <a:latin typeface="Calibri" panose="020F0502020204030204" pitchFamily="34" charset="0"/>
              <a:cs typeface="Arial" pitchFamily="34" charset="0"/>
            </a:endParaRPr>
          </a:p>
          <a:p>
            <a:pPr>
              <a:defRPr/>
            </a:pPr>
            <a:r>
              <a:rPr lang="en-CA" sz="2400" dirty="0">
                <a:latin typeface="Calibri" panose="020F0502020204030204" pitchFamily="34" charset="0"/>
                <a:cs typeface="Arial" pitchFamily="34" charset="0"/>
              </a:rPr>
              <a:t>What is Conflict?</a:t>
            </a:r>
          </a:p>
          <a:p>
            <a:pPr marL="342900" indent="-342900">
              <a:buFont typeface="Wingdings" panose="05000000000000000000" pitchFamily="2" charset="2"/>
              <a:buChar char="§"/>
              <a:defRPr/>
            </a:pPr>
            <a:r>
              <a:rPr lang="en-CA" sz="2400" dirty="0">
                <a:latin typeface="Calibri" panose="020F0502020204030204" pitchFamily="34" charset="0"/>
                <a:cs typeface="Arial" pitchFamily="34" charset="0"/>
              </a:rPr>
              <a:t>Conflict usually occurs primarily as a result of a clash of interests in the relationship between parties, groups, or states. Because they pursue  opposing or incompatible goals</a:t>
            </a:r>
          </a:p>
          <a:p>
            <a:pPr marL="342900" indent="-342900">
              <a:buFont typeface="Wingdings" panose="05000000000000000000" pitchFamily="2" charset="2"/>
              <a:buChar char="§"/>
              <a:defRPr/>
            </a:pPr>
            <a:r>
              <a:rPr lang="en-CA" sz="2400" dirty="0">
                <a:latin typeface="Calibri" panose="020F0502020204030204" pitchFamily="34" charset="0"/>
                <a:cs typeface="Arial" pitchFamily="34" charset="0"/>
              </a:rPr>
              <a:t>Conflicts could be miner, major and intractable.</a:t>
            </a:r>
          </a:p>
          <a:p>
            <a:pPr>
              <a:defRPr/>
            </a:pPr>
            <a:endParaRPr lang="en-CA" sz="2400" dirty="0">
              <a:latin typeface="Calibri" panose="020F0502020204030204" pitchFamily="34" charset="0"/>
              <a:cs typeface="Arial" pitchFamily="34" charset="0"/>
            </a:endParaRPr>
          </a:p>
          <a:p>
            <a:pPr>
              <a:defRPr/>
            </a:pPr>
            <a:r>
              <a:rPr lang="en-CA" sz="2800" dirty="0">
                <a:latin typeface="Calibri" panose="020F0502020204030204" pitchFamily="34" charset="0"/>
                <a:cs typeface="Arial" pitchFamily="34" charset="0"/>
              </a:rPr>
              <a:t>Sources of Conflicts:</a:t>
            </a:r>
          </a:p>
          <a:p>
            <a:pPr>
              <a:defRPr/>
            </a:pPr>
            <a:r>
              <a:rPr lang="en-CA" dirty="0">
                <a:latin typeface="Calibri" panose="020F0502020204030204" pitchFamily="34" charset="0"/>
                <a:cs typeface="Arial" pitchFamily="34" charset="0"/>
              </a:rPr>
              <a:t>There are various reasons for conflicts</a:t>
            </a:r>
          </a:p>
          <a:p>
            <a:pPr marL="285750" indent="-285750">
              <a:buFont typeface="Wingdings" panose="05000000000000000000" pitchFamily="2" charset="2"/>
              <a:buChar char="§"/>
              <a:defRPr/>
            </a:pPr>
            <a:r>
              <a:rPr lang="en-CA" dirty="0">
                <a:latin typeface="Calibri" panose="020F0502020204030204" pitchFamily="34" charset="0"/>
                <a:cs typeface="Arial" pitchFamily="34" charset="0"/>
              </a:rPr>
              <a:t>Conflict between two states (Boundary conflict)</a:t>
            </a:r>
          </a:p>
          <a:p>
            <a:pPr marL="285750" indent="-285750">
              <a:buFont typeface="Wingdings" panose="05000000000000000000" pitchFamily="2" charset="2"/>
              <a:buChar char="§"/>
              <a:defRPr/>
            </a:pPr>
            <a:r>
              <a:rPr lang="en-CA" dirty="0">
                <a:latin typeface="Calibri" panose="020F0502020204030204" pitchFamily="34" charset="0"/>
                <a:cs typeface="Arial" pitchFamily="34" charset="0"/>
              </a:rPr>
              <a:t>Internal conflicts (conflict between ethnic groups, conflict between government and population due to human rights abuses)</a:t>
            </a:r>
          </a:p>
          <a:p>
            <a:pPr marL="342900" indent="-342900">
              <a:buFont typeface="Wingdings" panose="05000000000000000000" pitchFamily="2" charset="2"/>
              <a:buChar char="§"/>
              <a:defRPr/>
            </a:pPr>
            <a:endParaRPr lang="en-CA" sz="2400" dirty="0">
              <a:latin typeface="Calibri" panose="020F0502020204030204" pitchFamily="34" charset="0"/>
              <a:cs typeface="Arial" pitchFamily="34" charset="0"/>
            </a:endParaRPr>
          </a:p>
          <a:p>
            <a:pPr>
              <a:defRPr/>
            </a:pPr>
            <a:endParaRPr lang="en-CA" dirty="0">
              <a:latin typeface="Arial" pitchFamily="34" charset="0"/>
              <a:cs typeface="Arial" pitchFamily="34" charset="0"/>
            </a:endParaRPr>
          </a:p>
          <a:p>
            <a:pPr>
              <a:defRPr/>
            </a:pPr>
            <a:endParaRPr lang="en-CA" dirty="0">
              <a:latin typeface="Arial" pitchFamily="34" charset="0"/>
              <a:cs typeface="Arial" pitchFamily="34" charset="0"/>
            </a:endParaRPr>
          </a:p>
        </p:txBody>
      </p:sp>
      <p:grpSp>
        <p:nvGrpSpPr>
          <p:cNvPr id="18435" name="Group 4"/>
          <p:cNvGrpSpPr>
            <a:grpSpLocks/>
          </p:cNvGrpSpPr>
          <p:nvPr/>
        </p:nvGrpSpPr>
        <p:grpSpPr bwMode="auto">
          <a:xfrm>
            <a:off x="152400" y="152400"/>
            <a:ext cx="8915400" cy="638175"/>
            <a:chOff x="0" y="17591"/>
            <a:chExt cx="9119461" cy="638175"/>
          </a:xfrm>
        </p:grpSpPr>
        <p:sp>
          <p:nvSpPr>
            <p:cNvPr id="18436" name="TextBox 5"/>
            <p:cNvSpPr txBox="1">
              <a:spLocks noChangeArrowheads="1"/>
            </p:cNvSpPr>
            <p:nvPr/>
          </p:nvSpPr>
          <p:spPr bwMode="auto">
            <a:xfrm>
              <a:off x="1618965" y="44579"/>
              <a:ext cx="7500496" cy="584200"/>
            </a:xfrm>
            <a:prstGeom prst="rect">
              <a:avLst/>
            </a:prstGeom>
            <a:solidFill>
              <a:schemeClr val="accent2"/>
            </a:solidFill>
            <a:ln w="9525">
              <a:noFill/>
              <a:miter lim="800000"/>
              <a:headEnd/>
              <a:tailEnd/>
            </a:ln>
          </p:spPr>
          <p:txBody>
            <a:bodyPr>
              <a:spAutoFit/>
            </a:bodyPr>
            <a:lstStyle/>
            <a:p>
              <a:r>
                <a:rPr lang="en-CA" sz="3200" b="1"/>
                <a:t> </a:t>
              </a:r>
              <a:r>
                <a:rPr lang="en-CA" sz="2800" b="1"/>
                <a:t>Human Rights violations and Conflict </a:t>
              </a:r>
            </a:p>
          </p:txBody>
        </p:sp>
        <p:pic>
          <p:nvPicPr>
            <p:cNvPr id="18437" name="Picture 6"/>
            <p:cNvPicPr>
              <a:picLocks noChangeAspect="1"/>
            </p:cNvPicPr>
            <p:nvPr/>
          </p:nvPicPr>
          <p:blipFill>
            <a:blip r:embed="rId2"/>
            <a:srcRect/>
            <a:stretch>
              <a:fillRect/>
            </a:stretch>
          </p:blipFill>
          <p:spPr bwMode="auto">
            <a:xfrm>
              <a:off x="0" y="17591"/>
              <a:ext cx="1619250" cy="638175"/>
            </a:xfrm>
            <a:prstGeom prst="rect">
              <a:avLst/>
            </a:prstGeom>
            <a:noFill/>
            <a:ln w="9525">
              <a:noFill/>
              <a:miter lim="800000"/>
              <a:headEnd/>
              <a:tailEnd/>
            </a:ln>
          </p:spPr>
        </p:pic>
      </p:grpSp>
    </p:spTree>
  </p:cSld>
  <p:clrMapOvr>
    <a:masterClrMapping/>
  </p:clrMapOvr>
  <p:transition spd="slow" advTm="7137">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9688"/>
            <a:ext cx="88392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fontAlgn="auto" hangingPunct="1">
              <a:spcBef>
                <a:spcPts val="0"/>
              </a:spcBef>
              <a:spcAft>
                <a:spcPts val="0"/>
              </a:spcAft>
              <a:defRPr/>
            </a:pPr>
            <a:r>
              <a:rPr lang="en-CA" sz="3200" b="1" kern="0" dirty="0">
                <a:solidFill>
                  <a:srgbClr val="002060"/>
                </a:solidFill>
                <a:latin typeface="Calibri" panose="020F0502020204030204" pitchFamily="34" charset="0"/>
              </a:rPr>
              <a:t>Ethiopia: </a:t>
            </a:r>
            <a:r>
              <a:rPr lang="en-CA" sz="2400" b="1" kern="0" dirty="0">
                <a:solidFill>
                  <a:srgbClr val="002060"/>
                </a:solidFill>
                <a:latin typeface="Calibri" panose="020F0502020204030204" pitchFamily="34" charset="0"/>
              </a:rPr>
              <a:t>Gross Human Rights Abuses Against Oromo Nation (1991 –Present)</a:t>
            </a:r>
          </a:p>
        </p:txBody>
      </p:sp>
      <p:sp>
        <p:nvSpPr>
          <p:cNvPr id="7" name="TextBox 6"/>
          <p:cNvSpPr txBox="1"/>
          <p:nvPr/>
        </p:nvSpPr>
        <p:spPr>
          <a:xfrm>
            <a:off x="731838" y="1112186"/>
            <a:ext cx="2362200" cy="715089"/>
          </a:xfrm>
          <a:prstGeom prst="wedgeRoundRectCallout">
            <a:avLst/>
          </a:prstGeom>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CA" sz="3600" b="1" kern="0" dirty="0">
                <a:solidFill>
                  <a:srgbClr val="002060"/>
                </a:solidFill>
                <a:latin typeface="Calibri" panose="020F0502020204030204" pitchFamily="34" charset="0"/>
                <a:cs typeface="Arial"/>
              </a:rPr>
              <a:t>Overview</a:t>
            </a:r>
          </a:p>
        </p:txBody>
      </p:sp>
      <p:sp>
        <p:nvSpPr>
          <p:cNvPr id="8" name="TextBox 8"/>
          <p:cNvSpPr txBox="1">
            <a:spLocks noChangeArrowheads="1"/>
          </p:cNvSpPr>
          <p:nvPr/>
        </p:nvSpPr>
        <p:spPr bwMode="auto">
          <a:xfrm>
            <a:off x="324026" y="1945666"/>
            <a:ext cx="3361540" cy="4708981"/>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Imprisonment</a:t>
            </a:r>
          </a:p>
          <a:p>
            <a:pPr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Disappearances</a:t>
            </a:r>
          </a:p>
          <a:p>
            <a:pPr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Torture &amp; </a:t>
            </a:r>
            <a:r>
              <a:rPr lang="en-CA" altLang="en-US" sz="2000" b="1" kern="0" dirty="0">
                <a:solidFill>
                  <a:srgbClr val="002060"/>
                </a:solidFill>
                <a:latin typeface="Calibri" panose="020F0502020204030204" pitchFamily="34" charset="0"/>
              </a:rPr>
              <a:t>Killings </a:t>
            </a:r>
          </a:p>
          <a:p>
            <a:pPr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Breaching of </a:t>
            </a:r>
            <a:r>
              <a:rPr lang="en-CA" altLang="en-US" sz="2000" kern="0" dirty="0" smtClean="0">
                <a:solidFill>
                  <a:srgbClr val="002060"/>
                </a:solidFill>
                <a:latin typeface="Calibri" panose="020F0502020204030204" pitchFamily="34" charset="0"/>
              </a:rPr>
              <a:t> </a:t>
            </a:r>
            <a:r>
              <a:rPr lang="en-CA" altLang="en-US" sz="2000" b="1" kern="0" dirty="0" smtClean="0">
                <a:solidFill>
                  <a:srgbClr val="002060"/>
                </a:solidFill>
                <a:latin typeface="Calibri" panose="020F0502020204030204" pitchFamily="34" charset="0"/>
              </a:rPr>
              <a:t>Domestic and</a:t>
            </a:r>
          </a:p>
          <a:p>
            <a:pPr marL="0" indent="0" eaLnBrk="1" fontAlgn="auto" hangingPunct="1">
              <a:lnSpc>
                <a:spcPct val="150000"/>
              </a:lnSpc>
              <a:spcBef>
                <a:spcPts val="0"/>
              </a:spcBef>
              <a:spcAft>
                <a:spcPts val="0"/>
              </a:spcAft>
              <a:defRPr/>
            </a:pPr>
            <a:r>
              <a:rPr lang="en-CA" altLang="en-US" sz="2000" b="1" kern="0" dirty="0" smtClean="0">
                <a:solidFill>
                  <a:srgbClr val="002060"/>
                </a:solidFill>
                <a:latin typeface="Calibri" panose="020F0502020204030204" pitchFamily="34" charset="0"/>
              </a:rPr>
              <a:t>    International obligations</a:t>
            </a:r>
          </a:p>
          <a:p>
            <a:pPr marL="342900" indent="-342900"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Western aid Money’s Adverse Role</a:t>
            </a:r>
          </a:p>
          <a:p>
            <a:pPr marL="342900" indent="-342900"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Genocide &amp; Crime against Humanity (Rome Statute)</a:t>
            </a:r>
          </a:p>
          <a:p>
            <a:pPr marL="342900" indent="-342900" eaLnBrk="1" fontAlgn="auto" hangingPunct="1">
              <a:lnSpc>
                <a:spcPct val="150000"/>
              </a:lnSpc>
              <a:spcBef>
                <a:spcPts val="0"/>
              </a:spcBef>
              <a:spcAft>
                <a:spcPts val="0"/>
              </a:spcAft>
              <a:buFont typeface="Wingdings" panose="05000000000000000000" pitchFamily="2" charset="2"/>
              <a:buChar char="§"/>
              <a:defRPr/>
            </a:pPr>
            <a:r>
              <a:rPr lang="en-CA" altLang="en-US" sz="2000" b="1" kern="0" dirty="0" smtClean="0">
                <a:solidFill>
                  <a:srgbClr val="002060"/>
                </a:solidFill>
                <a:latin typeface="Calibri" panose="020F0502020204030204" pitchFamily="34" charset="0"/>
              </a:rPr>
              <a:t>Accountability</a:t>
            </a:r>
            <a:endParaRPr lang="en-CA" altLang="en-US" sz="2000" kern="0" dirty="0" smtClean="0">
              <a:solidFill>
                <a:srgbClr val="000000"/>
              </a:solidFill>
              <a:latin typeface="Calibri" panose="020F0502020204030204" pitchFamily="34" charset="0"/>
            </a:endParaRPr>
          </a:p>
        </p:txBody>
      </p:sp>
      <p:sp>
        <p:nvSpPr>
          <p:cNvPr id="19467" name="TextBox 9"/>
          <p:cNvSpPr txBox="1">
            <a:spLocks noChangeArrowheads="1"/>
          </p:cNvSpPr>
          <p:nvPr/>
        </p:nvSpPr>
        <p:spPr bwMode="auto">
          <a:xfrm>
            <a:off x="4953000" y="993775"/>
            <a:ext cx="2954338" cy="923925"/>
          </a:xfrm>
          <a:prstGeom prst="rect">
            <a:avLst/>
          </a:prstGeom>
          <a:noFill/>
          <a:ln w="9525">
            <a:noFill/>
            <a:miter lim="800000"/>
            <a:headEnd/>
            <a:tailEnd/>
          </a:ln>
        </p:spPr>
        <p:txBody>
          <a:bodyPr>
            <a:spAutoFit/>
          </a:bodyPr>
          <a:lstStyle/>
          <a:p>
            <a:r>
              <a:rPr lang="en-CA" altLang="en-US" sz="5400" b="1">
                <a:solidFill>
                  <a:srgbClr val="002060"/>
                </a:solidFill>
                <a:latin typeface="Calibri" pitchFamily="34" charset="0"/>
              </a:rPr>
              <a:t>Contents</a:t>
            </a:r>
          </a:p>
        </p:txBody>
      </p:sp>
      <p:pic>
        <p:nvPicPr>
          <p:cNvPr id="19468" name="Picture 6" descr="http://www.shilaabonews.com/images/uploads/ambo%20arday.png"/>
          <p:cNvPicPr>
            <a:picLocks noChangeAspect="1" noChangeArrowheads="1"/>
          </p:cNvPicPr>
          <p:nvPr/>
        </p:nvPicPr>
        <p:blipFill>
          <a:blip r:embed="rId3"/>
          <a:srcRect/>
          <a:stretch>
            <a:fillRect/>
          </a:stretch>
        </p:blipFill>
        <p:spPr bwMode="auto">
          <a:xfrm>
            <a:off x="6551613" y="4294188"/>
            <a:ext cx="2360612" cy="2360612"/>
          </a:xfrm>
          <a:prstGeom prst="rect">
            <a:avLst/>
          </a:prstGeom>
          <a:noFill/>
          <a:ln w="9525">
            <a:noFill/>
            <a:miter lim="800000"/>
            <a:headEnd/>
            <a:tailEnd/>
          </a:ln>
        </p:spPr>
      </p:pic>
      <p:pic>
        <p:nvPicPr>
          <p:cNvPr id="19469" name="Picture 4" descr="http://www.tassc.org/sites/default/files/styles/large/public/field/image/torture4%5B1%5D.jpg?itok=IAAYamc5"/>
          <p:cNvPicPr>
            <a:picLocks noChangeAspect="1" noChangeArrowheads="1"/>
          </p:cNvPicPr>
          <p:nvPr/>
        </p:nvPicPr>
        <p:blipFill>
          <a:blip r:embed="rId4"/>
          <a:srcRect/>
          <a:stretch>
            <a:fillRect/>
          </a:stretch>
        </p:blipFill>
        <p:spPr bwMode="auto">
          <a:xfrm>
            <a:off x="3865563" y="4294188"/>
            <a:ext cx="2563812" cy="2360612"/>
          </a:xfrm>
          <a:prstGeom prst="rect">
            <a:avLst/>
          </a:prstGeom>
          <a:noFill/>
          <a:ln w="9525">
            <a:noFill/>
            <a:miter lim="800000"/>
            <a:headEnd/>
            <a:tailEnd/>
          </a:ln>
        </p:spPr>
      </p:pic>
      <p:sp>
        <p:nvSpPr>
          <p:cNvPr id="19470" name="AutoShape 17" descr="data:image/jpeg;base64,/9j/4AAQSkZJRgABAQAAAQABAAD/2wCEAAkGBxQTEhUUExQVFBUVFBQUGBgXGBUVFBQVFBQWGBQVFRgYHCggGBolHBQXITEhJSkrLi4uFx8zODMsNygtLisBCgoKBQUFDgUFDisZExkrKysrKysrKysrKysrKysrKysrKysrKysrKysrKysrKysrKysrKysrKysrKysrKysrK//AABEIAMIBAwMBIgACEQEDEQH/xAAcAAEAAQUBAQAAAAAAAAAAAAAABwIDBAUGAQj/xABREAABAwEDAwwJEQgCAwAAAAABAAIDEQQSIQUHMQYTFUFRU1RhcZGT0RQXIiWBobGz0iMkMjM1QlJjcnODkqKywdPwNEN0gqS0wuNEo2Lh8f/EABQBAQAAAAAAAAAAAAAAAAAAAAD/xAAUEQEAAAAAAAAAAAAAAAAAAAAA/9oADAMBAAIRAxEAPwCDUREBERAREQEW01PZCltkutQ3b4aX90booKVx8IW/GbDKO9N6RnWg4xF2gzW5R3pvSM61WM1OUt6Z0jOtBxCLuRmnylvTOkZ1qoZpMpb3GPpG4cyDhEUgjM7lHch6Q+iqu05lH4jpD6KCPEUhdpzKPxPSH0V72m8o/EdIfRQR4ikTtNZR+I6Q+inaayj8R0h9FBHaKRe0zlH4jpD6KdpnKPxHSH0UEdIpF7TOUfiOkPoqntN5R+I6Q+igjxFIjczWUN2Afzu/BiS5nLe1r3F1n7lpdQPfU0xoKs00qgjtERAREQEREBERAREQEREBERAREQd9mVHfA/MSfeYp3Y4DSVBOZP3Qd/DyffjVvV4O+Np+cH3GoJ/ZO34Q5wrgtUe29n1h1r5jjYNwK80IPpjs2LfI/rt6172fFvsf12da+a2gKsBB9I7Iw77F9dnWvdk4N+i6RnWvnFgV1B9E7LWff4ekZ1r3Ziz7/D0jOtfOwVRQfQ2zVm3+HpY+tNm7NwiDpY+tfPaqQfQWzdm3+DpY+tebOWXhEHSx9a+fwFVdQT/s1ZuEQdLH1psvZt/h6WPrUAFnIjo0H0CMqQb9EfpGda9tMrXxSXS1wuPxBBFbp2woAbGpVzfMpk5/ypj9kdSD5kREQEREBERAREQEREBERAREQEREHf5k/dA/w8n3mLzV+O+Np+W3zbF7mT90T8xJ95irzhjvjaPlM80xBoWK81WmFXWoLrQq2qkKtgQVVXrHLwBXWBBUwK6GoxqvhBacyi8uq+RhoVICCgNVV1VhpVQagoLVU1nHirlEIQeNiUqahW973cs33VGLRXBSlqKb6wd9L5EHy0iIgIiICIiAiIgIiICIiAiIgIiIO/zJnvifmJPvMV/OM3vjaOVnmo1i5lfdIfMy/wCKzM4/ujPys8zGg5tgV6qtNV4BBcjKutVqMYK6wILjVTa7SyIXnnkG2eIBVjDE4AYknaA0lchlK1mWQu2tAG40aOvwoNhPqjkPsA1o+sfHh4liSZYnOmR3go3yLARBsbJlqZjgS9zxttcS4HnxC7Kw2gStD2aDzgjSCo8XQaj7cWy62fYyeJwGB8NKcyDsY2lVho3aeRZEIG2fArUhFepBbI5CqS1F6DoQXGDFSnqN/YD9L+Ki1gUp6jB6wP0v4oPlVERAREQEREBERAREQEREBERAREQd7mV90h8zL/is3OQO+E/KzzMawcyvukPmZfwWwzlDvhNys81Gg5lqutVpqutQXWq+1WGq81BYyw6kElNxo53tB8VVyC6zLDvUH8gH22rk0BERAWwyDA59ojDcDfDuQM7o+ILXrstRGRz7e40aQ5rRjWtQC7iGBCDpi7HQVQ8biyJ7OQ0OBqK0WKSUHi9AQK41BcjYpS1GD1i7kl/FRtZY1JepIesncknkKD5QREQEREBERAREQEREBERAREQEREHeZlj3yHzMv4LY5zR3wl/k81GtZmZPfJvzUvkC2mdH9vk5I/NMQcuxXAVZBVxqC+1XWqy0q60oPbVDeje3daeenc+Oi4tdw1y0WqeLumP23Ag/y0x5neJBpEREBSfqPbSxxHDHXDx+2vUYKVsjM1uzxsOlrBUU26Vd4yUGW51SRoJ5PwWI6Lk5wvXkV0+HQrk7MA7TXTxILQiO4fwVbWqmMkV2uSq9v1/WKDMs2Ck3UkfWbuSTyKMLOdxSbqQPrN30nkQfKCIiAiIgIiICIiAiIgIiICIiAiIg7jM4e+TPm5furaZ0/wBvfyR+bYtRmgPfKPjjlH2f/S7POA2Fkss0kImdrscYBe5lAbOx3vfDtbaCOWq7HgtmzKdm4E3p5OpV7J2bgTenk9FBr2qtpWxZlOzcDHTSdStT6obGzTZQTuCaQnw4UCCw0rTapZgSxm22pPFeDaeTyLZSarYPe2ID6Z5PkWC7LNkJqbCCTjUzyVPiQc+i3+y9k4AOnk6k2XsnAB08nUg0cTqEGlaEGh0Gh0FSTkzKLJ2h7NI9kK4tPGuS2XsnAB08nUr1k1RWeN15liundE8nMRTEIOydHj+tKraKVC0Vn1ewe/sQ5WzPrzUofEtxYdU1ilOELQTtOle018Ix8CCpjiKjdCpJWfsjBX9mHSv6lUbdBwYdK/qQYsLlJ+o13rJ30nkUetyhBwYdK/qUlZEiayB7WigF+gxOlgO2g+TEREBERAREQEREBERAREQEREBERB2WaP3Ti+TL5srs85+iX+Ji/tmrjM0vunF8mXzbl2Oc49zJ/Exf2zUEeNVq1W0MwpV2niHL1Kuq09skvPceOg5BgPEEGVaDO6PXC14iJu3g0iMn4N6lCcDhVY7bHIYzIGP1sG6X3XXA7DuS6lK4jDjXbakp2nJzrPK67FabWYCXHuY3ugvQyHcDZWMJPwb26mqmZrcndjxuvR2W1xQVaatkkEMz55BugyufQ/BazcQcm/U/agCTZrQABUkxSAADSSbuAWNYMnyzuuQxSSvoTdjY57qDSaNBNMVvbblKY5Os9ZZO6tduae7di0QWGgOOIxOHGVRkW2xiySWeZ0sDJpmPE0bL7XmJpBhlbebeaNda7AmhOg1FA0drsj4nXZGOjdjg9pa7AkHAiukEeArJnyHaWMEj7PM2Nwq17opGscKVqHEUIoCeRb3K0kzZrBK54t0bWsbAQH1mZFaXuML2vF68HOLaUOBbSoWZHa9cda5bJbJHSWiG0mWC0Mc18kNxz5AHtc5kj2sBIJu+xwA9ig5Ox5JnlbeihlkaDSrI3vAOGFWjTiOde7ET3yzWJb7Rec3W33mt+EW0qBiMVttQ1re20FrXva0wWx1A5wBIsU1DQHTgMeJXs31uk2Rjfrj79yfurxLjds8hbUnTQtGncCDQWbJk0jS6OKR7W6XMY5zW0FTUgUGGKqydkmeeusQyzXfZa3G+S7XReug0XbQCsNstUBLIbTYZC6NpIbDaWz2YTx0BwBvX2/8AhIBtFavLjXnsKyskbDF2LBM2+/W4telj1yWV7vhXiWh21da3aQaGO2Wizm7V7CPePBp9Vy6zIOWBOCHC69tK00OB2xXRo8i0WrVloE0fZUrJnmzwlr2P1wOiDSIy5224gVqcTUFWtSMtJiPhMI8IIPkBQdxeUwZKPqMn83m2qGg5TJkk+oycrvNtQfJqIiAiIgIiICIiAiIgIiICIiAiIg7DNOe+cPyZfNuXY5zz3Mn8TF/bNXF5qz3zg+k809dvnBMT5JIXzNhdrscgJa51RrDW7XHXb2kEa65QE7gJ5hh41pV10+SLPdNbdHjQe1v3a/C4lhbB2bhzOjd1oMWLLzhZDZdahLC8yXy12uh9KXg69SoGGjQj8vONk7F1qEMvteXhrtdL21AcXXqVo4jRoWVsHZuHM6N3Wmwdm4czo3daCufVbei1rsSxhgMjm0jkqx8jWNe9vqmkiNn1QsXJ2qJ0UHY7oYJ4dcdLdla6oe5rGlzXxva9uEYFARpNa4Uv7B2bhzOjd1psHZuHM6N3WgsSapZTPBM0Rx9jFhhjY2kMVx98UaSSauqSSSTXEq7LqnN2QR2azQvlYWPkiY8PLHij2tDnlkYcCQbjW4EjQVVsHZuHM6N3Wmwdm4czo3daCxkHVCbKDdgs8jjf7uRj3PDZI9bewEPAulpdte+KqsOqMw2nsiOCztdcLAwMfrTbzbriG361Irt++Ku7B2bhzOjd1psHZuHM6N3Wgx4dUcrGWmOMMZFagA+NrTcbdcHNMdSS0ihGk4OPg9suqEtibFLBBaWMrrevNkvRgkuLWviex1y8SbpJFScMTW/sHZuHM6N3Wmwdm4czo3daDW5Zyq+0yX3hraMZG1rG3WMZG26xjRpoBuknjXuQX0tEfKR9ZpH4rY7B2bhzOjd1q9ZMj2Zr2O7Ojwc0+1u2iONBvy9TTkc+oycrvNtUTjJ0PCmdG/rUpanbQ2SzyOYbzSX4440jaDp5EHysiIgIiICIiAiIgIiICIiAiIgIiIOqzXuplOz8snmnqVNUuoDsyYza+WVDRdEd72Ippvjc3FFGbQ98rPyv829fRcMlB+t0oIvtOaC8B67IAqfaQdP0g3FZbmWG3bCMae0DT0qlkS/qg0rJheDz10DTuoIeGZXGnZh2x7QNogH99xqpmZKtPXhxr/xxtfTKZWub+gMFWAAKja2qAYbaCFxmSHDjoJ/ZxXA035XW5i6ivZ39P/uUyAt0UoKU0ClOpXY7tKV8SCFu0UeG/wBP/uTtFHh39P8A7lNlBur24N3xIIROYp3Df+g/mrw5in8MHQn8xTa5vH4lTXj8SCDDmTdj68GBIrrBpgCT+84l67Mm4f8ANbiCfaTtfScRU3603b3a6Acd1Wtb00u4nRQYYaTu4oIV7STuGDc9pPpr0ZkXcMHQn8xTYGtrjTm46q5rTOWmjuRhyIIwGbZ9adkNrj+7O1p99x+NddkPJJslldE518jXHVpd9kNFCVv3gD/4sPKTvU5PkO04e9QfIKIiAiIgIiICIiAiIgIiICIiAiIg6bNu6mUbP8pw+w5fQ7TgOT8SvnTN6e+Nm+WfG1y+hQ7QgyGuV1jqGqxw9Vtcg2TXghInUPERRYgmACvtkB0bSC8DhyYI19FbccSBt4oHbqDJdIqmTqwXBVBzUGQZlS6UVVsPqMPFoWvJvOoTxaMAUG0FFYeCX4VoBtaK7YKRSCmk4U8m6rhduHQgpY3Gp3KK4HLBimc6vF+qLwTmmJx264EeJBlOn2sBy7axMpP9Slx94/7qpvaai9XbFTzrHyuKWefCnqcv3Cg+T0REBERAREQEREBERAREQEREBERBn5Byj2PaIpqXtbeHU0VG2OZSf22oN5m52daiFEEv9tyDeZv+vrVQzuwbxNzx9ah5EEx9t6z7xPzs61WM79m3ifnZ6ShlEE1DPHZt5tH2PSVfbls282j7HpKEkQTezPJZNuG0c0Z/zVXbkse82nmj/MUHIgnMZ57JvVq5o/zFQc8NiJrrNpryR/mKD0QTh24rFvNq5o/zFV25bHvVp5o/zFBqIJzGeSx7Udp+rF+YvTnlsZwLLTuexj/MUFognNueCwjDW7T9Vn5is5Szu2R8MjGxz3nRvaLzWAVLSBU3yoSRAREQEREBERAREQEREBERAREQEREBERAREQEREBERAREQEREBERAREQEREBERAREQEREBERAREQ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ltLang="en-US"/>
          </a:p>
        </p:txBody>
      </p:sp>
      <p:pic>
        <p:nvPicPr>
          <p:cNvPr id="19471" name="Picture 2"/>
          <p:cNvPicPr>
            <a:picLocks noChangeAspect="1"/>
          </p:cNvPicPr>
          <p:nvPr/>
        </p:nvPicPr>
        <p:blipFill>
          <a:blip r:embed="rId5"/>
          <a:srcRect/>
          <a:stretch>
            <a:fillRect/>
          </a:stretch>
        </p:blipFill>
        <p:spPr bwMode="auto">
          <a:xfrm>
            <a:off x="6521450" y="1957388"/>
            <a:ext cx="2360613" cy="2157412"/>
          </a:xfrm>
          <a:prstGeom prst="rect">
            <a:avLst/>
          </a:prstGeom>
          <a:noFill/>
          <a:ln w="9525">
            <a:noFill/>
            <a:miter lim="800000"/>
            <a:headEnd/>
            <a:tailEnd/>
          </a:ln>
        </p:spPr>
      </p:pic>
      <p:pic>
        <p:nvPicPr>
          <p:cNvPr id="19472" name="Picture 3"/>
          <p:cNvPicPr>
            <a:picLocks noChangeAspect="1"/>
          </p:cNvPicPr>
          <p:nvPr/>
        </p:nvPicPr>
        <p:blipFill>
          <a:blip r:embed="rId6"/>
          <a:srcRect/>
          <a:stretch>
            <a:fillRect/>
          </a:stretch>
        </p:blipFill>
        <p:spPr bwMode="auto">
          <a:xfrm>
            <a:off x="3830638" y="1946275"/>
            <a:ext cx="2606675" cy="2168525"/>
          </a:xfrm>
          <a:prstGeom prst="rect">
            <a:avLst/>
          </a:prstGeom>
          <a:noFill/>
          <a:ln w="9525">
            <a:noFill/>
            <a:miter lim="800000"/>
            <a:headEnd/>
            <a:tailEnd/>
          </a:ln>
        </p:spPr>
      </p:pic>
    </p:spTree>
  </p:cSld>
  <p:clrMapOvr>
    <a:masterClrMapping/>
  </p:clrMapOvr>
  <p:transition spd="slow" advTm="7137">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3374" y="3695700"/>
            <a:ext cx="3541713" cy="920750"/>
          </a:xfrm>
          <a:prstGeom prst="wedgeRoundRectCallout">
            <a:avLst/>
          </a:prstGeom>
          <a:ln/>
        </p:spPr>
        <p:style>
          <a:lnRef idx="0">
            <a:schemeClr val="accent2"/>
          </a:lnRef>
          <a:fillRef idx="3">
            <a:schemeClr val="accent2"/>
          </a:fillRef>
          <a:effectRef idx="3">
            <a:schemeClr val="accent2"/>
          </a:effectRef>
          <a:fontRef idx="minor">
            <a:schemeClr val="lt1"/>
          </a:fontRef>
        </p:style>
        <p:txBody>
          <a:bodyPr>
            <a:spAutoFit/>
          </a:bodyPr>
          <a:lstStyle/>
          <a:p>
            <a:pPr eaLnBrk="1" fontAlgn="auto" hangingPunct="1">
              <a:lnSpc>
                <a:spcPct val="150000"/>
              </a:lnSpc>
              <a:spcBef>
                <a:spcPts val="0"/>
              </a:spcBef>
              <a:spcAft>
                <a:spcPts val="0"/>
              </a:spcAft>
              <a:defRPr/>
            </a:pPr>
            <a:r>
              <a:rPr lang="en-CA" sz="3200" b="1" kern="0" dirty="0">
                <a:solidFill>
                  <a:srgbClr val="000058"/>
                </a:solidFill>
                <a:latin typeface="Calibri" panose="020F0502020204030204" pitchFamily="34" charset="0"/>
                <a:cs typeface="Arial"/>
              </a:rPr>
              <a:t>Oromo Prisoners  </a:t>
            </a:r>
          </a:p>
        </p:txBody>
      </p:sp>
      <p:graphicFrame>
        <p:nvGraphicFramePr>
          <p:cNvPr id="8" name="Table 7"/>
          <p:cNvGraphicFramePr>
            <a:graphicFrameLocks noGrp="1"/>
          </p:cNvGraphicFramePr>
          <p:nvPr/>
        </p:nvGraphicFramePr>
        <p:xfrm>
          <a:off x="339725" y="4833938"/>
          <a:ext cx="3570288" cy="1457326"/>
        </p:xfrm>
        <a:graphic>
          <a:graphicData uri="http://schemas.openxmlformats.org/drawingml/2006/table">
            <a:tbl>
              <a:tblPr firstRow="1" bandRow="1"/>
              <a:tblGrid>
                <a:gridCol w="2254912"/>
                <a:gridCol w="1315376"/>
              </a:tblGrid>
              <a:tr h="457080">
                <a:tc>
                  <a:txBody>
                    <a:bodyPr/>
                    <a:lstStyle>
                      <a:lvl1pPr marL="0" algn="l" rtl="0" eaLnBrk="1" latinLnBrk="0" hangingPunct="1">
                        <a:defRPr kumimoji="0" b="1" kern="1200">
                          <a:solidFill>
                            <a:schemeClr val="lt1"/>
                          </a:solidFill>
                          <a:latin typeface="Arial"/>
                          <a:cs typeface="Arial"/>
                        </a:defRPr>
                      </a:lvl1pPr>
                      <a:lvl2pPr marL="457200" algn="l" rtl="0" eaLnBrk="1" latinLnBrk="0" hangingPunct="1">
                        <a:defRPr kumimoji="0" b="1" kern="1200">
                          <a:solidFill>
                            <a:schemeClr val="lt1"/>
                          </a:solidFill>
                          <a:latin typeface="Arial"/>
                          <a:cs typeface="Arial"/>
                        </a:defRPr>
                      </a:lvl2pPr>
                      <a:lvl3pPr marL="914400" algn="l" rtl="0" eaLnBrk="1" latinLnBrk="0" hangingPunct="1">
                        <a:defRPr kumimoji="0" b="1" kern="1200">
                          <a:solidFill>
                            <a:schemeClr val="lt1"/>
                          </a:solidFill>
                          <a:latin typeface="Arial"/>
                          <a:cs typeface="Arial"/>
                        </a:defRPr>
                      </a:lvl3pPr>
                      <a:lvl4pPr marL="1371600" algn="l" rtl="0" eaLnBrk="1" latinLnBrk="0" hangingPunct="1">
                        <a:defRPr kumimoji="0" b="1" kern="1200">
                          <a:solidFill>
                            <a:schemeClr val="lt1"/>
                          </a:solidFill>
                          <a:latin typeface="Arial"/>
                          <a:cs typeface="Arial"/>
                        </a:defRPr>
                      </a:lvl4pPr>
                      <a:lvl5pPr marL="1828800" algn="l" rtl="0" eaLnBrk="1" latinLnBrk="0" hangingPunct="1">
                        <a:defRPr kumimoji="0" b="1" kern="1200">
                          <a:solidFill>
                            <a:schemeClr val="lt1"/>
                          </a:solidFill>
                          <a:latin typeface="Arial"/>
                          <a:cs typeface="Arial"/>
                        </a:defRPr>
                      </a:lvl5pPr>
                      <a:lvl6pPr marL="2286000" algn="l" rtl="0" eaLnBrk="1" latinLnBrk="0" hangingPunct="1">
                        <a:defRPr kumimoji="0" b="1" kern="1200">
                          <a:solidFill>
                            <a:schemeClr val="lt1"/>
                          </a:solidFill>
                          <a:latin typeface="Arial"/>
                          <a:cs typeface="Arial"/>
                        </a:defRPr>
                      </a:lvl6pPr>
                      <a:lvl7pPr marL="2743200" algn="l" rtl="0" eaLnBrk="1" latinLnBrk="0" hangingPunct="1">
                        <a:defRPr kumimoji="0" b="1" kern="1200">
                          <a:solidFill>
                            <a:schemeClr val="lt1"/>
                          </a:solidFill>
                          <a:latin typeface="Arial"/>
                          <a:cs typeface="Arial"/>
                        </a:defRPr>
                      </a:lvl7pPr>
                      <a:lvl8pPr marL="3200400" algn="l" rtl="0" eaLnBrk="1" latinLnBrk="0" hangingPunct="1">
                        <a:defRPr kumimoji="0" b="1" kern="1200">
                          <a:solidFill>
                            <a:schemeClr val="lt1"/>
                          </a:solidFill>
                          <a:latin typeface="Arial"/>
                          <a:cs typeface="Arial"/>
                        </a:defRPr>
                      </a:lvl8pPr>
                      <a:lvl9pPr marL="3657600" algn="l" rtl="0" eaLnBrk="1" latinLnBrk="0" hangingPunct="1">
                        <a:defRPr kumimoji="0" b="1" kern="1200">
                          <a:solidFill>
                            <a:schemeClr val="lt1"/>
                          </a:solidFill>
                          <a:latin typeface="Arial"/>
                          <a:cs typeface="Arial"/>
                        </a:defRPr>
                      </a:lvl9pPr>
                    </a:lstStyle>
                    <a:p>
                      <a:r>
                        <a:rPr lang="en-CA" sz="2400" b="1" dirty="0" smtClean="0">
                          <a:solidFill>
                            <a:srgbClr val="000058"/>
                          </a:solidFill>
                          <a:latin typeface="Calibri" panose="020F0502020204030204" pitchFamily="34" charset="0"/>
                        </a:rPr>
                        <a:t>Registered</a:t>
                      </a:r>
                      <a:endParaRPr lang="en-CA" sz="2400" b="1" dirty="0">
                        <a:solidFill>
                          <a:srgbClr val="000058"/>
                        </a:solidFill>
                        <a:latin typeface="Calibri" panose="020F0502020204030204" pitchFamily="34" charset="0"/>
                      </a:endParaRPr>
                    </a:p>
                  </a:txBody>
                  <a:tcPr marL="91430" marR="91430" marT="45660" marB="456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50000"/>
                      </a:srgbClr>
                    </a:solidFill>
                  </a:tcPr>
                </a:tc>
                <a:tc>
                  <a:txBody>
                    <a:bodyPr/>
                    <a:lstStyle>
                      <a:lvl1pPr marL="0" algn="l" rtl="0" eaLnBrk="1" latinLnBrk="0" hangingPunct="1">
                        <a:defRPr kumimoji="0" b="1" kern="1200">
                          <a:solidFill>
                            <a:schemeClr val="lt1"/>
                          </a:solidFill>
                          <a:latin typeface="Arial"/>
                          <a:cs typeface="Arial"/>
                        </a:defRPr>
                      </a:lvl1pPr>
                      <a:lvl2pPr marL="457200" algn="l" rtl="0" eaLnBrk="1" latinLnBrk="0" hangingPunct="1">
                        <a:defRPr kumimoji="0" b="1" kern="1200">
                          <a:solidFill>
                            <a:schemeClr val="lt1"/>
                          </a:solidFill>
                          <a:latin typeface="Arial"/>
                          <a:cs typeface="Arial"/>
                        </a:defRPr>
                      </a:lvl2pPr>
                      <a:lvl3pPr marL="914400" algn="l" rtl="0" eaLnBrk="1" latinLnBrk="0" hangingPunct="1">
                        <a:defRPr kumimoji="0" b="1" kern="1200">
                          <a:solidFill>
                            <a:schemeClr val="lt1"/>
                          </a:solidFill>
                          <a:latin typeface="Arial"/>
                          <a:cs typeface="Arial"/>
                        </a:defRPr>
                      </a:lvl3pPr>
                      <a:lvl4pPr marL="1371600" algn="l" rtl="0" eaLnBrk="1" latinLnBrk="0" hangingPunct="1">
                        <a:defRPr kumimoji="0" b="1" kern="1200">
                          <a:solidFill>
                            <a:schemeClr val="lt1"/>
                          </a:solidFill>
                          <a:latin typeface="Arial"/>
                          <a:cs typeface="Arial"/>
                        </a:defRPr>
                      </a:lvl4pPr>
                      <a:lvl5pPr marL="1828800" algn="l" rtl="0" eaLnBrk="1" latinLnBrk="0" hangingPunct="1">
                        <a:defRPr kumimoji="0" b="1" kern="1200">
                          <a:solidFill>
                            <a:schemeClr val="lt1"/>
                          </a:solidFill>
                          <a:latin typeface="Arial"/>
                          <a:cs typeface="Arial"/>
                        </a:defRPr>
                      </a:lvl5pPr>
                      <a:lvl6pPr marL="2286000" algn="l" rtl="0" eaLnBrk="1" latinLnBrk="0" hangingPunct="1">
                        <a:defRPr kumimoji="0" b="1" kern="1200">
                          <a:solidFill>
                            <a:schemeClr val="lt1"/>
                          </a:solidFill>
                          <a:latin typeface="Arial"/>
                          <a:cs typeface="Arial"/>
                        </a:defRPr>
                      </a:lvl6pPr>
                      <a:lvl7pPr marL="2743200" algn="l" rtl="0" eaLnBrk="1" latinLnBrk="0" hangingPunct="1">
                        <a:defRPr kumimoji="0" b="1" kern="1200">
                          <a:solidFill>
                            <a:schemeClr val="lt1"/>
                          </a:solidFill>
                          <a:latin typeface="Arial"/>
                          <a:cs typeface="Arial"/>
                        </a:defRPr>
                      </a:lvl7pPr>
                      <a:lvl8pPr marL="3200400" algn="l" rtl="0" eaLnBrk="1" latinLnBrk="0" hangingPunct="1">
                        <a:defRPr kumimoji="0" b="1" kern="1200">
                          <a:solidFill>
                            <a:schemeClr val="lt1"/>
                          </a:solidFill>
                          <a:latin typeface="Arial"/>
                          <a:cs typeface="Arial"/>
                        </a:defRPr>
                      </a:lvl8pPr>
                      <a:lvl9pPr marL="3657600" algn="l" rtl="0" eaLnBrk="1" latinLnBrk="0" hangingPunct="1">
                        <a:defRPr kumimoji="0" b="1" kern="1200">
                          <a:solidFill>
                            <a:schemeClr val="lt1"/>
                          </a:solidFill>
                          <a:latin typeface="Arial"/>
                          <a:cs typeface="Arial"/>
                        </a:defRPr>
                      </a:lvl9pPr>
                    </a:lstStyle>
                    <a:p>
                      <a:r>
                        <a:rPr lang="en-CA" sz="2400" b="1" dirty="0" smtClean="0">
                          <a:solidFill>
                            <a:srgbClr val="000058"/>
                          </a:solidFill>
                          <a:latin typeface="Calibri" panose="020F0502020204030204" pitchFamily="34" charset="0"/>
                        </a:rPr>
                        <a:t>45,000</a:t>
                      </a:r>
                      <a:endParaRPr lang="en-CA" sz="2400" b="1" dirty="0">
                        <a:solidFill>
                          <a:srgbClr val="000058"/>
                        </a:solidFill>
                        <a:latin typeface="Calibri" panose="020F0502020204030204" pitchFamily="34" charset="0"/>
                      </a:endParaRPr>
                    </a:p>
                  </a:txBody>
                  <a:tcPr marL="91430" marR="91430" marT="45660" marB="456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50000"/>
                      </a:srgbClr>
                    </a:solidFill>
                  </a:tcPr>
                </a:tc>
              </a:tr>
              <a:tr h="500123">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Unregistered</a:t>
                      </a:r>
                      <a:endParaRPr lang="en-CA" sz="2400" b="1" dirty="0">
                        <a:solidFill>
                          <a:srgbClr val="000058"/>
                        </a:solidFill>
                        <a:latin typeface="Calibri" panose="020F0502020204030204" pitchFamily="34" charset="0"/>
                      </a:endParaRPr>
                    </a:p>
                  </a:txBody>
                  <a:tcPr marL="91430" marR="91430" marT="45660" marB="4566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39,500</a:t>
                      </a:r>
                      <a:endParaRPr lang="en-CA" sz="2400" b="1" dirty="0">
                        <a:solidFill>
                          <a:srgbClr val="000058"/>
                        </a:solidFill>
                        <a:latin typeface="Calibri" panose="020F0502020204030204" pitchFamily="34" charset="0"/>
                      </a:endParaRPr>
                    </a:p>
                  </a:txBody>
                  <a:tcPr marL="91430" marR="91430" marT="45660" marB="4566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r>
              <a:tr h="500123">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Total</a:t>
                      </a:r>
                      <a:endParaRPr lang="en-CA" sz="2400" b="1" dirty="0">
                        <a:solidFill>
                          <a:srgbClr val="000058"/>
                        </a:solidFill>
                        <a:latin typeface="Calibri" panose="020F0502020204030204" pitchFamily="34" charset="0"/>
                      </a:endParaRPr>
                    </a:p>
                  </a:txBody>
                  <a:tcPr marL="91430" marR="91430" marT="45660" marB="4566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lumMod val="50000"/>
                      </a:srgbClr>
                    </a:solidFill>
                  </a:tcPr>
                </a:tc>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84,500</a:t>
                      </a:r>
                      <a:endParaRPr lang="en-CA" sz="2400" b="1" dirty="0">
                        <a:solidFill>
                          <a:srgbClr val="000058"/>
                        </a:solidFill>
                        <a:latin typeface="Calibri" panose="020F0502020204030204" pitchFamily="34" charset="0"/>
                      </a:endParaRPr>
                    </a:p>
                  </a:txBody>
                  <a:tcPr marL="91430" marR="91430" marT="45660" marB="4566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lumMod val="50000"/>
                      </a:srgbClr>
                    </a:solidFill>
                  </a:tcPr>
                </a:tc>
              </a:tr>
            </a:tbl>
          </a:graphicData>
        </a:graphic>
      </p:graphicFrame>
      <p:sp>
        <p:nvSpPr>
          <p:cNvPr id="9" name="TextBox 8"/>
          <p:cNvSpPr txBox="1"/>
          <p:nvPr/>
        </p:nvSpPr>
        <p:spPr>
          <a:xfrm>
            <a:off x="293688" y="1403350"/>
            <a:ext cx="3570287" cy="646113"/>
          </a:xfrm>
          <a:prstGeom prst="wedgeRoundRectCallout">
            <a:avLst/>
          </a:prstGeom>
          <a:ln/>
        </p:spPr>
        <p:style>
          <a:lnRef idx="3">
            <a:schemeClr val="lt1"/>
          </a:lnRef>
          <a:fillRef idx="1">
            <a:schemeClr val="accent4"/>
          </a:fillRef>
          <a:effectRef idx="1">
            <a:schemeClr val="accent4"/>
          </a:effectRef>
          <a:fontRef idx="minor">
            <a:schemeClr val="lt1"/>
          </a:fontRef>
        </p:style>
        <p:txBody>
          <a:bodyPr>
            <a:spAutoFit/>
          </a:bodyPr>
          <a:lstStyle/>
          <a:p>
            <a:pPr eaLnBrk="1" fontAlgn="auto" hangingPunct="1">
              <a:spcBef>
                <a:spcPts val="0"/>
              </a:spcBef>
              <a:spcAft>
                <a:spcPts val="0"/>
              </a:spcAft>
              <a:defRPr/>
            </a:pPr>
            <a:r>
              <a:rPr lang="en-CA" sz="3200" b="1" kern="0" dirty="0">
                <a:solidFill>
                  <a:srgbClr val="000058"/>
                </a:solidFill>
                <a:latin typeface="Calibri" panose="020F0502020204030204" pitchFamily="34" charset="0"/>
                <a:cs typeface="Arial"/>
              </a:rPr>
              <a:t>Ethiopian Prisoners</a:t>
            </a:r>
          </a:p>
        </p:txBody>
      </p:sp>
      <p:graphicFrame>
        <p:nvGraphicFramePr>
          <p:cNvPr id="10" name="Table 9"/>
          <p:cNvGraphicFramePr>
            <a:graphicFrameLocks noGrp="1"/>
          </p:cNvGraphicFramePr>
          <p:nvPr/>
        </p:nvGraphicFramePr>
        <p:xfrm>
          <a:off x="393700" y="2155825"/>
          <a:ext cx="3489325" cy="1419226"/>
        </p:xfrm>
        <a:graphic>
          <a:graphicData uri="http://schemas.openxmlformats.org/drawingml/2006/table">
            <a:tbl>
              <a:tblPr firstRow="1" bandRow="1"/>
              <a:tblGrid>
                <a:gridCol w="2146028"/>
                <a:gridCol w="1343297"/>
              </a:tblGrid>
              <a:tr h="457477">
                <a:tc>
                  <a:txBody>
                    <a:bodyPr/>
                    <a:lstStyle>
                      <a:lvl1pPr marL="0" algn="l" rtl="0" eaLnBrk="1" latinLnBrk="0" hangingPunct="1">
                        <a:defRPr kumimoji="0" b="1" kern="1200">
                          <a:solidFill>
                            <a:schemeClr val="lt1"/>
                          </a:solidFill>
                          <a:latin typeface="Arial"/>
                          <a:cs typeface="Arial"/>
                        </a:defRPr>
                      </a:lvl1pPr>
                      <a:lvl2pPr marL="457200" algn="l" rtl="0" eaLnBrk="1" latinLnBrk="0" hangingPunct="1">
                        <a:defRPr kumimoji="0" b="1" kern="1200">
                          <a:solidFill>
                            <a:schemeClr val="lt1"/>
                          </a:solidFill>
                          <a:latin typeface="Arial"/>
                          <a:cs typeface="Arial"/>
                        </a:defRPr>
                      </a:lvl2pPr>
                      <a:lvl3pPr marL="914400" algn="l" rtl="0" eaLnBrk="1" latinLnBrk="0" hangingPunct="1">
                        <a:defRPr kumimoji="0" b="1" kern="1200">
                          <a:solidFill>
                            <a:schemeClr val="lt1"/>
                          </a:solidFill>
                          <a:latin typeface="Arial"/>
                          <a:cs typeface="Arial"/>
                        </a:defRPr>
                      </a:lvl3pPr>
                      <a:lvl4pPr marL="1371600" algn="l" rtl="0" eaLnBrk="1" latinLnBrk="0" hangingPunct="1">
                        <a:defRPr kumimoji="0" b="1" kern="1200">
                          <a:solidFill>
                            <a:schemeClr val="lt1"/>
                          </a:solidFill>
                          <a:latin typeface="Arial"/>
                          <a:cs typeface="Arial"/>
                        </a:defRPr>
                      </a:lvl4pPr>
                      <a:lvl5pPr marL="1828800" algn="l" rtl="0" eaLnBrk="1" latinLnBrk="0" hangingPunct="1">
                        <a:defRPr kumimoji="0" b="1" kern="1200">
                          <a:solidFill>
                            <a:schemeClr val="lt1"/>
                          </a:solidFill>
                          <a:latin typeface="Arial"/>
                          <a:cs typeface="Arial"/>
                        </a:defRPr>
                      </a:lvl5pPr>
                      <a:lvl6pPr marL="2286000" algn="l" rtl="0" eaLnBrk="1" latinLnBrk="0" hangingPunct="1">
                        <a:defRPr kumimoji="0" b="1" kern="1200">
                          <a:solidFill>
                            <a:schemeClr val="lt1"/>
                          </a:solidFill>
                          <a:latin typeface="Arial"/>
                          <a:cs typeface="Arial"/>
                        </a:defRPr>
                      </a:lvl6pPr>
                      <a:lvl7pPr marL="2743200" algn="l" rtl="0" eaLnBrk="1" latinLnBrk="0" hangingPunct="1">
                        <a:defRPr kumimoji="0" b="1" kern="1200">
                          <a:solidFill>
                            <a:schemeClr val="lt1"/>
                          </a:solidFill>
                          <a:latin typeface="Arial"/>
                          <a:cs typeface="Arial"/>
                        </a:defRPr>
                      </a:lvl7pPr>
                      <a:lvl8pPr marL="3200400" algn="l" rtl="0" eaLnBrk="1" latinLnBrk="0" hangingPunct="1">
                        <a:defRPr kumimoji="0" b="1" kern="1200">
                          <a:solidFill>
                            <a:schemeClr val="lt1"/>
                          </a:solidFill>
                          <a:latin typeface="Arial"/>
                          <a:cs typeface="Arial"/>
                        </a:defRPr>
                      </a:lvl8pPr>
                      <a:lvl9pPr marL="3657600" algn="l" rtl="0" eaLnBrk="1" latinLnBrk="0" hangingPunct="1">
                        <a:defRPr kumimoji="0" b="1" kern="1200">
                          <a:solidFill>
                            <a:schemeClr val="lt1"/>
                          </a:solidFill>
                          <a:latin typeface="Arial"/>
                          <a:cs typeface="Arial"/>
                        </a:defRPr>
                      </a:lvl9pPr>
                    </a:lstStyle>
                    <a:p>
                      <a:r>
                        <a:rPr kumimoji="0" lang="en-CA" sz="2400" b="1" kern="1200" dirty="0" smtClean="0">
                          <a:solidFill>
                            <a:srgbClr val="000058"/>
                          </a:solidFill>
                          <a:latin typeface="Calibri" panose="020F0502020204030204" pitchFamily="34" charset="0"/>
                          <a:ea typeface="+mn-ea"/>
                          <a:cs typeface="Arial"/>
                        </a:rPr>
                        <a:t>Registered</a:t>
                      </a:r>
                      <a:r>
                        <a:rPr lang="en-CA" sz="2400" b="1" dirty="0" smtClean="0">
                          <a:solidFill>
                            <a:srgbClr val="000058"/>
                          </a:solidFill>
                          <a:latin typeface="Calibri" panose="020F0502020204030204" pitchFamily="34" charset="0"/>
                        </a:rPr>
                        <a:t> </a:t>
                      </a:r>
                      <a:endParaRPr lang="en-CA" sz="2400" b="1" dirty="0">
                        <a:solidFill>
                          <a:srgbClr val="000058"/>
                        </a:solidFill>
                        <a:latin typeface="Calibri" panose="020F0502020204030204" pitchFamily="34" charset="0"/>
                      </a:endParaRPr>
                    </a:p>
                  </a:txBody>
                  <a:tcPr marL="91454" marR="91454" marT="45740" marB="457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rtl="0" eaLnBrk="1" latinLnBrk="0" hangingPunct="1">
                        <a:defRPr kumimoji="0" b="1" kern="1200">
                          <a:solidFill>
                            <a:schemeClr val="lt1"/>
                          </a:solidFill>
                          <a:latin typeface="Arial"/>
                          <a:cs typeface="Arial"/>
                        </a:defRPr>
                      </a:lvl1pPr>
                      <a:lvl2pPr marL="457200" algn="l" rtl="0" eaLnBrk="1" latinLnBrk="0" hangingPunct="1">
                        <a:defRPr kumimoji="0" b="1" kern="1200">
                          <a:solidFill>
                            <a:schemeClr val="lt1"/>
                          </a:solidFill>
                          <a:latin typeface="Arial"/>
                          <a:cs typeface="Arial"/>
                        </a:defRPr>
                      </a:lvl2pPr>
                      <a:lvl3pPr marL="914400" algn="l" rtl="0" eaLnBrk="1" latinLnBrk="0" hangingPunct="1">
                        <a:defRPr kumimoji="0" b="1" kern="1200">
                          <a:solidFill>
                            <a:schemeClr val="lt1"/>
                          </a:solidFill>
                          <a:latin typeface="Arial"/>
                          <a:cs typeface="Arial"/>
                        </a:defRPr>
                      </a:lvl3pPr>
                      <a:lvl4pPr marL="1371600" algn="l" rtl="0" eaLnBrk="1" latinLnBrk="0" hangingPunct="1">
                        <a:defRPr kumimoji="0" b="1" kern="1200">
                          <a:solidFill>
                            <a:schemeClr val="lt1"/>
                          </a:solidFill>
                          <a:latin typeface="Arial"/>
                          <a:cs typeface="Arial"/>
                        </a:defRPr>
                      </a:lvl4pPr>
                      <a:lvl5pPr marL="1828800" algn="l" rtl="0" eaLnBrk="1" latinLnBrk="0" hangingPunct="1">
                        <a:defRPr kumimoji="0" b="1" kern="1200">
                          <a:solidFill>
                            <a:schemeClr val="lt1"/>
                          </a:solidFill>
                          <a:latin typeface="Arial"/>
                          <a:cs typeface="Arial"/>
                        </a:defRPr>
                      </a:lvl5pPr>
                      <a:lvl6pPr marL="2286000" algn="l" rtl="0" eaLnBrk="1" latinLnBrk="0" hangingPunct="1">
                        <a:defRPr kumimoji="0" b="1" kern="1200">
                          <a:solidFill>
                            <a:schemeClr val="lt1"/>
                          </a:solidFill>
                          <a:latin typeface="Arial"/>
                          <a:cs typeface="Arial"/>
                        </a:defRPr>
                      </a:lvl6pPr>
                      <a:lvl7pPr marL="2743200" algn="l" rtl="0" eaLnBrk="1" latinLnBrk="0" hangingPunct="1">
                        <a:defRPr kumimoji="0" b="1" kern="1200">
                          <a:solidFill>
                            <a:schemeClr val="lt1"/>
                          </a:solidFill>
                          <a:latin typeface="Arial"/>
                          <a:cs typeface="Arial"/>
                        </a:defRPr>
                      </a:lvl7pPr>
                      <a:lvl8pPr marL="3200400" algn="l" rtl="0" eaLnBrk="1" latinLnBrk="0" hangingPunct="1">
                        <a:defRPr kumimoji="0" b="1" kern="1200">
                          <a:solidFill>
                            <a:schemeClr val="lt1"/>
                          </a:solidFill>
                          <a:latin typeface="Arial"/>
                          <a:cs typeface="Arial"/>
                        </a:defRPr>
                      </a:lvl8pPr>
                      <a:lvl9pPr marL="3657600" algn="l" rtl="0" eaLnBrk="1" latinLnBrk="0" hangingPunct="1">
                        <a:defRPr kumimoji="0" b="1" kern="1200">
                          <a:solidFill>
                            <a:schemeClr val="lt1"/>
                          </a:solidFill>
                          <a:latin typeface="Arial"/>
                          <a:cs typeface="Arial"/>
                        </a:defRPr>
                      </a:lvl9pPr>
                    </a:lstStyle>
                    <a:p>
                      <a:r>
                        <a:rPr lang="en-CA" sz="2400" b="1" dirty="0" smtClean="0">
                          <a:solidFill>
                            <a:srgbClr val="000058"/>
                          </a:solidFill>
                          <a:latin typeface="Calibri" panose="020F0502020204030204" pitchFamily="34" charset="0"/>
                        </a:rPr>
                        <a:t>93,044</a:t>
                      </a:r>
                      <a:endParaRPr lang="en-CA" sz="2400" b="1" dirty="0">
                        <a:solidFill>
                          <a:srgbClr val="000058"/>
                        </a:solidFill>
                        <a:latin typeface="Calibri" panose="020F0502020204030204" pitchFamily="34" charset="0"/>
                      </a:endParaRPr>
                    </a:p>
                  </a:txBody>
                  <a:tcPr marL="91454" marR="91454" marT="45740" marB="457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5">
                        <a:lumMod val="75000"/>
                      </a:schemeClr>
                    </a:solidFill>
                  </a:tcPr>
                </a:tc>
              </a:tr>
              <a:tr h="504272">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Unregistered</a:t>
                      </a:r>
                      <a:endParaRPr lang="en-CA" sz="2400" b="1" dirty="0">
                        <a:solidFill>
                          <a:srgbClr val="000058"/>
                        </a:solidFill>
                        <a:latin typeface="Calibri" panose="020F0502020204030204" pitchFamily="34" charset="0"/>
                      </a:endParaRPr>
                    </a:p>
                  </a:txBody>
                  <a:tcPr marL="91454" marR="91454" marT="45740" marB="4574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54,000</a:t>
                      </a:r>
                      <a:endParaRPr lang="en-CA" sz="2400" b="1" dirty="0">
                        <a:solidFill>
                          <a:srgbClr val="000058"/>
                        </a:solidFill>
                        <a:latin typeface="Calibri" panose="020F0502020204030204" pitchFamily="34" charset="0"/>
                      </a:endParaRPr>
                    </a:p>
                  </a:txBody>
                  <a:tcPr marL="91454" marR="91454" marT="45740" marB="4574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5">
                        <a:lumMod val="75000"/>
                      </a:schemeClr>
                    </a:solidFill>
                  </a:tcPr>
                </a:tc>
              </a:tr>
              <a:tr h="457477">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Total</a:t>
                      </a:r>
                      <a:endParaRPr lang="en-CA" sz="2400" b="1" dirty="0">
                        <a:solidFill>
                          <a:srgbClr val="000058"/>
                        </a:solidFill>
                        <a:latin typeface="Calibri" panose="020F0502020204030204" pitchFamily="34" charset="0"/>
                      </a:endParaRPr>
                    </a:p>
                  </a:txBody>
                  <a:tcPr marL="91454" marR="91454" marT="45740" marB="4574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cs typeface="Arial"/>
                        </a:defRPr>
                      </a:lvl1pPr>
                      <a:lvl2pPr marL="457200" algn="l" rtl="0" eaLnBrk="1" latinLnBrk="0" hangingPunct="1">
                        <a:defRPr kumimoji="0" kern="1200">
                          <a:solidFill>
                            <a:schemeClr val="dk1"/>
                          </a:solidFill>
                          <a:latin typeface="Arial"/>
                          <a:cs typeface="Arial"/>
                        </a:defRPr>
                      </a:lvl2pPr>
                      <a:lvl3pPr marL="914400" algn="l" rtl="0" eaLnBrk="1" latinLnBrk="0" hangingPunct="1">
                        <a:defRPr kumimoji="0" kern="1200">
                          <a:solidFill>
                            <a:schemeClr val="dk1"/>
                          </a:solidFill>
                          <a:latin typeface="Arial"/>
                          <a:cs typeface="Arial"/>
                        </a:defRPr>
                      </a:lvl3pPr>
                      <a:lvl4pPr marL="1371600" algn="l" rtl="0" eaLnBrk="1" latinLnBrk="0" hangingPunct="1">
                        <a:defRPr kumimoji="0" kern="1200">
                          <a:solidFill>
                            <a:schemeClr val="dk1"/>
                          </a:solidFill>
                          <a:latin typeface="Arial"/>
                          <a:cs typeface="Arial"/>
                        </a:defRPr>
                      </a:lvl4pPr>
                      <a:lvl5pPr marL="1828800" algn="l" rtl="0" eaLnBrk="1" latinLnBrk="0" hangingPunct="1">
                        <a:defRPr kumimoji="0" kern="1200">
                          <a:solidFill>
                            <a:schemeClr val="dk1"/>
                          </a:solidFill>
                          <a:latin typeface="Arial"/>
                          <a:cs typeface="Arial"/>
                        </a:defRPr>
                      </a:lvl5pPr>
                      <a:lvl6pPr marL="2286000" algn="l" rtl="0" eaLnBrk="1" latinLnBrk="0" hangingPunct="1">
                        <a:defRPr kumimoji="0" kern="1200">
                          <a:solidFill>
                            <a:schemeClr val="dk1"/>
                          </a:solidFill>
                          <a:latin typeface="Arial"/>
                          <a:cs typeface="Arial"/>
                        </a:defRPr>
                      </a:lvl6pPr>
                      <a:lvl7pPr marL="2743200" algn="l" rtl="0" eaLnBrk="1" latinLnBrk="0" hangingPunct="1">
                        <a:defRPr kumimoji="0" kern="1200">
                          <a:solidFill>
                            <a:schemeClr val="dk1"/>
                          </a:solidFill>
                          <a:latin typeface="Arial"/>
                          <a:cs typeface="Arial"/>
                        </a:defRPr>
                      </a:lvl7pPr>
                      <a:lvl8pPr marL="3200400" algn="l" rtl="0" eaLnBrk="1" latinLnBrk="0" hangingPunct="1">
                        <a:defRPr kumimoji="0" kern="1200">
                          <a:solidFill>
                            <a:schemeClr val="dk1"/>
                          </a:solidFill>
                          <a:latin typeface="Arial"/>
                          <a:cs typeface="Arial"/>
                        </a:defRPr>
                      </a:lvl8pPr>
                      <a:lvl9pPr marL="3657600" algn="l" rtl="0" eaLnBrk="1" latinLnBrk="0" hangingPunct="1">
                        <a:defRPr kumimoji="0" kern="1200">
                          <a:solidFill>
                            <a:schemeClr val="dk1"/>
                          </a:solidFill>
                          <a:latin typeface="Arial"/>
                          <a:cs typeface="Arial"/>
                        </a:defRPr>
                      </a:lvl9pPr>
                    </a:lstStyle>
                    <a:p>
                      <a:r>
                        <a:rPr lang="en-CA" sz="2400" b="1" dirty="0" smtClean="0">
                          <a:solidFill>
                            <a:srgbClr val="000058"/>
                          </a:solidFill>
                          <a:latin typeface="Calibri" panose="020F0502020204030204" pitchFamily="34" charset="0"/>
                        </a:rPr>
                        <a:t>147,041</a:t>
                      </a:r>
                      <a:endParaRPr lang="en-CA" sz="2400" b="1" dirty="0">
                        <a:solidFill>
                          <a:srgbClr val="000058"/>
                        </a:solidFill>
                        <a:latin typeface="Calibri" panose="020F0502020204030204" pitchFamily="34" charset="0"/>
                      </a:endParaRPr>
                    </a:p>
                  </a:txBody>
                  <a:tcPr marL="91454" marR="91454" marT="45740" marB="4574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4"/>
                    </a:solidFill>
                  </a:tcPr>
                </a:tc>
              </a:tr>
            </a:tbl>
          </a:graphicData>
        </a:graphic>
      </p:graphicFrame>
      <p:pic>
        <p:nvPicPr>
          <p:cNvPr id="20514" name="Picture 5" descr="Gadaa.com"/>
          <p:cNvPicPr>
            <a:picLocks noGrp="1" noChangeAspect="1" noChangeArrowheads="1"/>
          </p:cNvPicPr>
          <p:nvPr>
            <p:ph sz="quarter" idx="1"/>
          </p:nvPr>
        </p:nvPicPr>
        <p:blipFill>
          <a:blip r:embed="rId3"/>
          <a:srcRect/>
          <a:stretch>
            <a:fillRect/>
          </a:stretch>
        </p:blipFill>
        <p:spPr>
          <a:xfrm>
            <a:off x="4033838" y="1431925"/>
            <a:ext cx="2055812" cy="1752600"/>
          </a:xfrm>
          <a:noFill/>
        </p:spPr>
      </p:pic>
      <p:grpSp>
        <p:nvGrpSpPr>
          <p:cNvPr id="20515" name="Group 19"/>
          <p:cNvGrpSpPr>
            <a:grpSpLocks/>
          </p:cNvGrpSpPr>
          <p:nvPr/>
        </p:nvGrpSpPr>
        <p:grpSpPr bwMode="auto">
          <a:xfrm>
            <a:off x="6429375" y="1509713"/>
            <a:ext cx="2484438" cy="2538412"/>
            <a:chOff x="6588226" y="584775"/>
            <a:chExt cx="2483768" cy="2538484"/>
          </a:xfrm>
        </p:grpSpPr>
        <p:pic>
          <p:nvPicPr>
            <p:cNvPr id="20531" name="Picture 9" descr="Maikelawi prison - tbij"/>
            <p:cNvPicPr>
              <a:picLocks noChangeAspect="1" noChangeArrowheads="1"/>
            </p:cNvPicPr>
            <p:nvPr/>
          </p:nvPicPr>
          <p:blipFill>
            <a:blip r:embed="rId4" cstate="print"/>
            <a:srcRect/>
            <a:stretch>
              <a:fillRect/>
            </a:stretch>
          </p:blipFill>
          <p:spPr bwMode="auto">
            <a:xfrm>
              <a:off x="6588226" y="584775"/>
              <a:ext cx="2483768" cy="2160240"/>
            </a:xfrm>
            <a:prstGeom prst="rect">
              <a:avLst/>
            </a:prstGeom>
            <a:noFill/>
            <a:ln w="9525">
              <a:noFill/>
              <a:miter lim="800000"/>
              <a:headEnd/>
              <a:tailEnd/>
            </a:ln>
          </p:spPr>
        </p:pic>
        <p:sp>
          <p:nvSpPr>
            <p:cNvPr id="14" name="TextBox 13"/>
            <p:cNvSpPr txBox="1"/>
            <p:nvPr/>
          </p:nvSpPr>
          <p:spPr>
            <a:xfrm>
              <a:off x="6588226" y="2723198"/>
              <a:ext cx="2483768" cy="400061"/>
            </a:xfrm>
            <a:prstGeom prst="rect">
              <a:avLst/>
            </a:prstGeom>
            <a:solidFill>
              <a:srgbClr val="FFFFFF">
                <a:lumMod val="65000"/>
              </a:srgbClr>
            </a:solidFill>
          </p:spPr>
          <p:txBody>
            <a:bodyPr>
              <a:spAutoFit/>
            </a:bodyPr>
            <a:lstStyle/>
            <a:p>
              <a:pPr eaLnBrk="1" fontAlgn="auto" hangingPunct="1">
                <a:spcBef>
                  <a:spcPts val="0"/>
                </a:spcBef>
                <a:spcAft>
                  <a:spcPts val="0"/>
                </a:spcAft>
                <a:defRPr/>
              </a:pPr>
              <a:r>
                <a:rPr lang="en-CA" sz="2000" b="1" kern="0" dirty="0" err="1">
                  <a:solidFill>
                    <a:srgbClr val="000000"/>
                  </a:solidFill>
                  <a:latin typeface="Arial" pitchFamily="34" charset="0"/>
                  <a:cs typeface="Arial" pitchFamily="34" charset="0"/>
                </a:rPr>
                <a:t>Maikelawi</a:t>
              </a:r>
              <a:r>
                <a:rPr lang="en-CA" sz="2000" b="1" kern="0" dirty="0">
                  <a:solidFill>
                    <a:srgbClr val="000000"/>
                  </a:solidFill>
                  <a:latin typeface="Arial" pitchFamily="34" charset="0"/>
                  <a:cs typeface="Arial" pitchFamily="34" charset="0"/>
                </a:rPr>
                <a:t> Prison</a:t>
              </a:r>
            </a:p>
          </p:txBody>
        </p:sp>
      </p:grpSp>
      <p:sp>
        <p:nvSpPr>
          <p:cNvPr id="15" name="TextBox 4"/>
          <p:cNvSpPr txBox="1">
            <a:spLocks noChangeArrowheads="1"/>
          </p:cNvSpPr>
          <p:nvPr/>
        </p:nvSpPr>
        <p:spPr bwMode="auto">
          <a:xfrm>
            <a:off x="4235450" y="3168650"/>
            <a:ext cx="1752600" cy="369888"/>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defRPr/>
            </a:pPr>
            <a:r>
              <a:rPr lang="en-US" altLang="en-US" sz="1800" kern="0" dirty="0" err="1" smtClean="0">
                <a:solidFill>
                  <a:srgbClr val="000058"/>
                </a:solidFill>
              </a:rPr>
              <a:t>Taye</a:t>
            </a:r>
            <a:r>
              <a:rPr lang="en-US" altLang="en-US" sz="1800" kern="0" dirty="0" smtClean="0">
                <a:solidFill>
                  <a:srgbClr val="000058"/>
                </a:solidFill>
              </a:rPr>
              <a:t> </a:t>
            </a:r>
            <a:r>
              <a:rPr lang="en-US" altLang="en-US" sz="1800" kern="0" dirty="0" err="1" smtClean="0">
                <a:solidFill>
                  <a:srgbClr val="000058"/>
                </a:solidFill>
              </a:rPr>
              <a:t>Danda’a</a:t>
            </a:r>
            <a:endParaRPr lang="en-US" altLang="en-US" sz="1800" kern="0" dirty="0" smtClean="0">
              <a:solidFill>
                <a:srgbClr val="000058"/>
              </a:solidFill>
            </a:endParaRPr>
          </a:p>
        </p:txBody>
      </p:sp>
      <p:grpSp>
        <p:nvGrpSpPr>
          <p:cNvPr id="20517" name="Group 4"/>
          <p:cNvGrpSpPr>
            <a:grpSpLocks/>
          </p:cNvGrpSpPr>
          <p:nvPr/>
        </p:nvGrpSpPr>
        <p:grpSpPr bwMode="auto">
          <a:xfrm>
            <a:off x="4006850" y="3457575"/>
            <a:ext cx="2101850" cy="1825625"/>
            <a:chOff x="4006851" y="3669892"/>
            <a:chExt cx="2322512" cy="1945856"/>
          </a:xfrm>
        </p:grpSpPr>
        <p:pic>
          <p:nvPicPr>
            <p:cNvPr id="20529" name="Picture 20" descr="http://www.awrambatimes.com/wp-content/uploads/kalitiprison1.jpg"/>
            <p:cNvPicPr>
              <a:picLocks noChangeAspect="1" noChangeArrowheads="1"/>
            </p:cNvPicPr>
            <p:nvPr/>
          </p:nvPicPr>
          <p:blipFill>
            <a:blip r:embed="rId5"/>
            <a:srcRect/>
            <a:stretch>
              <a:fillRect/>
            </a:stretch>
          </p:blipFill>
          <p:spPr bwMode="auto">
            <a:xfrm>
              <a:off x="4006851" y="3669892"/>
              <a:ext cx="2322512" cy="1741487"/>
            </a:xfrm>
            <a:prstGeom prst="rect">
              <a:avLst/>
            </a:prstGeom>
            <a:noFill/>
            <a:ln w="9525">
              <a:noFill/>
              <a:miter lim="800000"/>
              <a:headEnd/>
              <a:tailEnd/>
            </a:ln>
          </p:spPr>
        </p:pic>
        <p:sp>
          <p:nvSpPr>
            <p:cNvPr id="17" name="TextBox 16"/>
            <p:cNvSpPr txBox="1"/>
            <p:nvPr/>
          </p:nvSpPr>
          <p:spPr>
            <a:xfrm>
              <a:off x="4320847" y="5189352"/>
              <a:ext cx="2008516" cy="426396"/>
            </a:xfrm>
            <a:prstGeom prst="rect">
              <a:avLst/>
            </a:prstGeom>
            <a:solidFill>
              <a:srgbClr val="FFFFFF">
                <a:lumMod val="65000"/>
              </a:srgbClr>
            </a:solidFill>
          </p:spPr>
          <p:txBody>
            <a:bodyPr>
              <a:spAutoFit/>
            </a:bodyPr>
            <a:lstStyle/>
            <a:p>
              <a:pPr eaLnBrk="1" fontAlgn="auto" hangingPunct="1">
                <a:spcBef>
                  <a:spcPts val="0"/>
                </a:spcBef>
                <a:spcAft>
                  <a:spcPts val="0"/>
                </a:spcAft>
                <a:defRPr/>
              </a:pPr>
              <a:r>
                <a:rPr lang="en-CA" sz="2000" b="1" kern="0" dirty="0" err="1">
                  <a:solidFill>
                    <a:srgbClr val="000000"/>
                  </a:solidFill>
                  <a:latin typeface="Arial" pitchFamily="34" charset="0"/>
                  <a:cs typeface="Arial" pitchFamily="34" charset="0"/>
                </a:rPr>
                <a:t>Kaliti</a:t>
              </a:r>
              <a:r>
                <a:rPr lang="en-CA" sz="2000" b="1" kern="0" dirty="0">
                  <a:solidFill>
                    <a:srgbClr val="000000"/>
                  </a:solidFill>
                  <a:latin typeface="Arial" pitchFamily="34" charset="0"/>
                  <a:cs typeface="Arial" pitchFamily="34" charset="0"/>
                </a:rPr>
                <a:t> Prison</a:t>
              </a:r>
            </a:p>
          </p:txBody>
        </p:sp>
      </p:grpSp>
      <p:pic>
        <p:nvPicPr>
          <p:cNvPr id="20518" name="Picture 4" descr="C:\Users\User\Downloads\Irreechaa2012_Oromia_25.jpg"/>
          <p:cNvPicPr>
            <a:picLocks noChangeAspect="1" noChangeArrowheads="1"/>
          </p:cNvPicPr>
          <p:nvPr/>
        </p:nvPicPr>
        <p:blipFill>
          <a:blip r:embed="rId6"/>
          <a:srcRect/>
          <a:stretch>
            <a:fillRect/>
          </a:stretch>
        </p:blipFill>
        <p:spPr bwMode="auto">
          <a:xfrm>
            <a:off x="6372225" y="4156075"/>
            <a:ext cx="2619375" cy="1423988"/>
          </a:xfrm>
          <a:prstGeom prst="rect">
            <a:avLst/>
          </a:prstGeom>
          <a:noFill/>
          <a:ln w="9525">
            <a:noFill/>
            <a:miter lim="800000"/>
            <a:headEnd/>
            <a:tailEnd/>
          </a:ln>
        </p:spPr>
      </p:pic>
      <p:grpSp>
        <p:nvGrpSpPr>
          <p:cNvPr id="20519" name="Group 30"/>
          <p:cNvGrpSpPr>
            <a:grpSpLocks/>
          </p:cNvGrpSpPr>
          <p:nvPr/>
        </p:nvGrpSpPr>
        <p:grpSpPr bwMode="auto">
          <a:xfrm>
            <a:off x="4146550" y="5283200"/>
            <a:ext cx="1962150" cy="1423988"/>
            <a:chOff x="4261983" y="4514786"/>
            <a:chExt cx="2250010" cy="1940614"/>
          </a:xfrm>
        </p:grpSpPr>
        <p:pic>
          <p:nvPicPr>
            <p:cNvPr id="20527" name="Picture 2"/>
            <p:cNvPicPr>
              <a:picLocks noChangeAspect="1" noChangeArrowheads="1"/>
            </p:cNvPicPr>
            <p:nvPr/>
          </p:nvPicPr>
          <p:blipFill>
            <a:blip r:embed="rId7"/>
            <a:srcRect/>
            <a:stretch>
              <a:fillRect/>
            </a:stretch>
          </p:blipFill>
          <p:spPr bwMode="auto">
            <a:xfrm>
              <a:off x="4261983" y="4514786"/>
              <a:ext cx="2250010" cy="1799038"/>
            </a:xfrm>
            <a:prstGeom prst="rect">
              <a:avLst/>
            </a:prstGeom>
            <a:noFill/>
            <a:ln w="9525">
              <a:noFill/>
              <a:miter lim="800000"/>
              <a:headEnd/>
              <a:tailEnd/>
            </a:ln>
          </p:spPr>
        </p:pic>
        <p:sp>
          <p:nvSpPr>
            <p:cNvPr id="20528" name="TextBox 5"/>
            <p:cNvSpPr txBox="1">
              <a:spLocks noChangeArrowheads="1"/>
            </p:cNvSpPr>
            <p:nvPr/>
          </p:nvSpPr>
          <p:spPr bwMode="auto">
            <a:xfrm>
              <a:off x="4283407" y="5809069"/>
              <a:ext cx="2171197" cy="646331"/>
            </a:xfrm>
            <a:prstGeom prst="rect">
              <a:avLst/>
            </a:prstGeom>
            <a:solidFill>
              <a:srgbClr val="FFFFFF"/>
            </a:solidFill>
            <a:ln w="9525">
              <a:noFill/>
              <a:miter lim="800000"/>
              <a:headEnd/>
              <a:tailEnd/>
            </a:ln>
          </p:spPr>
          <p:txBody>
            <a:bodyPr>
              <a:spAutoFit/>
            </a:bodyPr>
            <a:lstStyle/>
            <a:p>
              <a:pPr algn="ctr" eaLnBrk="1" hangingPunct="1"/>
              <a:r>
                <a:rPr lang="en-US" altLang="en-US" b="1">
                  <a:solidFill>
                    <a:srgbClr val="000058"/>
                  </a:solidFill>
                  <a:latin typeface="Calibri" pitchFamily="34" charset="0"/>
                </a:rPr>
                <a:t>Student Seenaa Mararaa</a:t>
              </a:r>
            </a:p>
          </p:txBody>
        </p:sp>
      </p:grpSp>
      <p:sp>
        <p:nvSpPr>
          <p:cNvPr id="31" name="TextBox 30"/>
          <p:cNvSpPr txBox="1"/>
          <p:nvPr/>
        </p:nvSpPr>
        <p:spPr bwMode="auto">
          <a:xfrm>
            <a:off x="1735417" y="207921"/>
            <a:ext cx="7256183" cy="584200"/>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eaLnBrk="1" fontAlgn="auto" hangingPunct="1">
              <a:spcBef>
                <a:spcPts val="0"/>
              </a:spcBef>
              <a:spcAft>
                <a:spcPts val="0"/>
              </a:spcAft>
              <a:defRPr/>
            </a:pPr>
            <a:r>
              <a:rPr lang="en-CA" sz="3200" b="1" kern="0" dirty="0">
                <a:solidFill>
                  <a:srgbClr val="000058"/>
                </a:solidFill>
                <a:latin typeface="Arial"/>
                <a:cs typeface="Arial"/>
              </a:rPr>
              <a:t>Prisoners in  Ethiopia</a:t>
            </a:r>
          </a:p>
        </p:txBody>
      </p:sp>
      <p:grpSp>
        <p:nvGrpSpPr>
          <p:cNvPr id="20523" name="Group 21"/>
          <p:cNvGrpSpPr>
            <a:grpSpLocks/>
          </p:cNvGrpSpPr>
          <p:nvPr/>
        </p:nvGrpSpPr>
        <p:grpSpPr bwMode="auto">
          <a:xfrm>
            <a:off x="6372225" y="5580063"/>
            <a:ext cx="2566988" cy="1212850"/>
            <a:chOff x="6107541" y="4566764"/>
            <a:chExt cx="2201339" cy="1412978"/>
          </a:xfrm>
        </p:grpSpPr>
        <p:pic>
          <p:nvPicPr>
            <p:cNvPr id="20525" name="Picture 5" descr="Ethiofederalpolice-300x200"/>
            <p:cNvPicPr>
              <a:picLocks noChangeAspect="1" noChangeArrowheads="1"/>
            </p:cNvPicPr>
            <p:nvPr/>
          </p:nvPicPr>
          <p:blipFill>
            <a:blip r:embed="rId8"/>
            <a:srcRect/>
            <a:stretch>
              <a:fillRect/>
            </a:stretch>
          </p:blipFill>
          <p:spPr bwMode="auto">
            <a:xfrm>
              <a:off x="6107541" y="4566764"/>
              <a:ext cx="2201339" cy="1412978"/>
            </a:xfrm>
            <a:prstGeom prst="rect">
              <a:avLst/>
            </a:prstGeom>
            <a:noFill/>
            <a:ln w="9525">
              <a:noFill/>
              <a:miter lim="800000"/>
              <a:headEnd/>
              <a:tailEnd/>
            </a:ln>
          </p:spPr>
        </p:pic>
        <p:sp>
          <p:nvSpPr>
            <p:cNvPr id="35" name="TextBox 34"/>
            <p:cNvSpPr txBox="1"/>
            <p:nvPr/>
          </p:nvSpPr>
          <p:spPr>
            <a:xfrm>
              <a:off x="6206922" y="5480391"/>
              <a:ext cx="2101958" cy="466061"/>
            </a:xfrm>
            <a:prstGeom prst="rect">
              <a:avLst/>
            </a:prstGeom>
            <a:solidFill>
              <a:srgbClr val="FFFFFF">
                <a:lumMod val="65000"/>
              </a:srgbClr>
            </a:solidFill>
          </p:spPr>
          <p:txBody>
            <a:bodyPr>
              <a:spAutoFit/>
            </a:bodyPr>
            <a:lstStyle/>
            <a:p>
              <a:pPr algn="ctr" eaLnBrk="1" fontAlgn="auto" hangingPunct="1">
                <a:spcBef>
                  <a:spcPts val="0"/>
                </a:spcBef>
                <a:spcAft>
                  <a:spcPts val="0"/>
                </a:spcAft>
                <a:defRPr/>
              </a:pPr>
              <a:r>
                <a:rPr lang="en-CA" sz="2000" b="1" kern="0" dirty="0" err="1">
                  <a:solidFill>
                    <a:srgbClr val="000000"/>
                  </a:solidFill>
                  <a:latin typeface="Arial" pitchFamily="34" charset="0"/>
                  <a:cs typeface="Arial" pitchFamily="34" charset="0"/>
                </a:rPr>
                <a:t>Meki</a:t>
              </a:r>
              <a:r>
                <a:rPr lang="en-CA" sz="2000" b="1" kern="0" dirty="0">
                  <a:solidFill>
                    <a:srgbClr val="000000"/>
                  </a:solidFill>
                  <a:latin typeface="Arial" pitchFamily="34" charset="0"/>
                  <a:cs typeface="Arial" pitchFamily="34" charset="0"/>
                </a:rPr>
                <a:t> Prison</a:t>
              </a:r>
            </a:p>
          </p:txBody>
        </p:sp>
      </p:grpSp>
      <p:pic>
        <p:nvPicPr>
          <p:cNvPr id="20524" name="Picture 5"/>
          <p:cNvPicPr>
            <a:picLocks noChangeAspect="1"/>
          </p:cNvPicPr>
          <p:nvPr/>
        </p:nvPicPr>
        <p:blipFill>
          <a:blip r:embed="rId9"/>
          <a:srcRect/>
          <a:stretch>
            <a:fillRect/>
          </a:stretch>
        </p:blipFill>
        <p:spPr bwMode="auto">
          <a:xfrm>
            <a:off x="152400" y="152400"/>
            <a:ext cx="1582738" cy="638175"/>
          </a:xfrm>
          <a:prstGeom prst="rect">
            <a:avLst/>
          </a:prstGeom>
          <a:noFill/>
          <a:ln w="9525">
            <a:noFill/>
            <a:miter lim="800000"/>
            <a:headEnd/>
            <a:tailEnd/>
          </a:ln>
        </p:spPr>
      </p:pic>
    </p:spTree>
  </p:cSld>
  <p:clrMapOvr>
    <a:masterClrMapping/>
  </p:clrMapOvr>
  <p:transition spd="slow" advTm="7137">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1"/>
          <p:cNvSpPr txBox="1">
            <a:spLocks noChangeArrowheads="1"/>
          </p:cNvSpPr>
          <p:nvPr/>
        </p:nvSpPr>
        <p:spPr bwMode="auto">
          <a:xfrm>
            <a:off x="179388" y="2414588"/>
            <a:ext cx="8805862" cy="4291012"/>
          </a:xfrm>
          <a:prstGeom prst="rect">
            <a:avLst/>
          </a:prstGeom>
          <a:noFill/>
          <a:ln w="57150">
            <a:solidFill>
              <a:srgbClr val="C00000"/>
            </a:solidFill>
            <a:miter lim="800000"/>
            <a:headEnd/>
            <a:tailEnd/>
          </a:ln>
        </p:spPr>
        <p:txBody>
          <a:bodyPr>
            <a:spAutoFit/>
          </a:bodyPr>
          <a:lstStyle/>
          <a:p>
            <a:endParaRPr lang="en-CA" altLang="en-US"/>
          </a:p>
        </p:txBody>
      </p:sp>
      <p:sp>
        <p:nvSpPr>
          <p:cNvPr id="17" name="TextBox 16"/>
          <p:cNvSpPr txBox="1"/>
          <p:nvPr/>
        </p:nvSpPr>
        <p:spPr>
          <a:xfrm>
            <a:off x="1735417" y="217487"/>
            <a:ext cx="7249833"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CA" sz="3200" b="1" dirty="0">
                <a:solidFill>
                  <a:srgbClr val="000058"/>
                </a:solidFill>
                <a:latin typeface="Calibri" panose="020F0502020204030204" pitchFamily="34" charset="0"/>
              </a:rPr>
              <a:t>Disappearances</a:t>
            </a:r>
          </a:p>
        </p:txBody>
      </p:sp>
      <p:sp>
        <p:nvSpPr>
          <p:cNvPr id="18" name="TextBox 14"/>
          <p:cNvSpPr txBox="1">
            <a:spLocks noChangeArrowheads="1"/>
          </p:cNvSpPr>
          <p:nvPr/>
        </p:nvSpPr>
        <p:spPr bwMode="auto">
          <a:xfrm>
            <a:off x="152400" y="1446213"/>
            <a:ext cx="8839200" cy="95408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CA" altLang="en-US" sz="2800" b="1" dirty="0" smtClean="0">
                <a:solidFill>
                  <a:srgbClr val="000058"/>
                </a:solidFill>
                <a:latin typeface="Calibri" panose="020F0502020204030204" pitchFamily="34" charset="0"/>
              </a:rPr>
              <a:t>Starting from 1991 to present more than </a:t>
            </a:r>
            <a:r>
              <a:rPr lang="en-CA" altLang="en-US" sz="2800" b="1" dirty="0" smtClean="0">
                <a:solidFill>
                  <a:srgbClr val="C00000"/>
                </a:solidFill>
                <a:latin typeface="Calibri" panose="020F0502020204030204" pitchFamily="34" charset="0"/>
              </a:rPr>
              <a:t>2,000</a:t>
            </a:r>
            <a:r>
              <a:rPr lang="en-CA" altLang="en-US" sz="2800" b="1" dirty="0" smtClean="0">
                <a:solidFill>
                  <a:srgbClr val="000058"/>
                </a:solidFill>
                <a:latin typeface="Calibri" panose="020F0502020204030204" pitchFamily="34" charset="0"/>
              </a:rPr>
              <a:t> Oromos were disappeared. Among them 1, 050 are registered</a:t>
            </a:r>
          </a:p>
        </p:txBody>
      </p:sp>
      <p:grpSp>
        <p:nvGrpSpPr>
          <p:cNvPr id="21513" name="Group 6"/>
          <p:cNvGrpSpPr>
            <a:grpSpLocks/>
          </p:cNvGrpSpPr>
          <p:nvPr/>
        </p:nvGrpSpPr>
        <p:grpSpPr bwMode="auto">
          <a:xfrm>
            <a:off x="247650" y="2451100"/>
            <a:ext cx="2911475" cy="3902075"/>
            <a:chOff x="-347014" y="2415592"/>
            <a:chExt cx="3465946" cy="4221864"/>
          </a:xfrm>
        </p:grpSpPr>
        <p:pic>
          <p:nvPicPr>
            <p:cNvPr id="21521" name="Picture 5"/>
            <p:cNvPicPr>
              <a:picLocks noChangeAspect="1" noChangeArrowheads="1"/>
            </p:cNvPicPr>
            <p:nvPr/>
          </p:nvPicPr>
          <p:blipFill>
            <a:blip r:embed="rId3"/>
            <a:srcRect/>
            <a:stretch>
              <a:fillRect/>
            </a:stretch>
          </p:blipFill>
          <p:spPr bwMode="auto">
            <a:xfrm>
              <a:off x="-347014" y="2415592"/>
              <a:ext cx="3465946" cy="3312487"/>
            </a:xfrm>
            <a:prstGeom prst="rect">
              <a:avLst/>
            </a:prstGeom>
            <a:noFill/>
            <a:ln w="9525">
              <a:noFill/>
              <a:miter lim="800000"/>
              <a:headEnd/>
              <a:tailEnd/>
            </a:ln>
          </p:spPr>
        </p:pic>
        <p:sp>
          <p:nvSpPr>
            <p:cNvPr id="23" name="TextBox 6"/>
            <p:cNvSpPr txBox="1">
              <a:spLocks noChangeArrowheads="1"/>
            </p:cNvSpPr>
            <p:nvPr/>
          </p:nvSpPr>
          <p:spPr bwMode="auto">
            <a:xfrm>
              <a:off x="161351" y="5991638"/>
              <a:ext cx="2577726" cy="645818"/>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600" b="1" kern="0" dirty="0" smtClean="0">
                  <a:solidFill>
                    <a:srgbClr val="C00000"/>
                  </a:solidFill>
                </a:rPr>
                <a:t>J/</a:t>
              </a:r>
              <a:r>
                <a:rPr lang="en-US" altLang="en-US" sz="1600" b="1" kern="0" dirty="0" err="1" smtClean="0">
                  <a:solidFill>
                    <a:srgbClr val="C00000"/>
                  </a:solidFill>
                </a:rPr>
                <a:t>Nadhii</a:t>
              </a:r>
              <a:r>
                <a:rPr lang="en-US" altLang="en-US" sz="1800" b="1" kern="0" dirty="0" smtClean="0">
                  <a:solidFill>
                    <a:srgbClr val="C00000"/>
                  </a:solidFill>
                </a:rPr>
                <a:t> </a:t>
              </a:r>
              <a:r>
                <a:rPr lang="en-US" altLang="en-US" sz="1800" b="1" kern="0" dirty="0" err="1" smtClean="0">
                  <a:solidFill>
                    <a:srgbClr val="C00000"/>
                  </a:solidFill>
                </a:rPr>
                <a:t>Gamadaa</a:t>
              </a:r>
              <a:r>
                <a:rPr lang="en-US" altLang="en-US" sz="1800" b="1" kern="0" dirty="0" smtClean="0">
                  <a:solidFill>
                    <a:srgbClr val="C00000"/>
                  </a:solidFill>
                </a:rPr>
                <a:t> 1994</a:t>
              </a:r>
            </a:p>
          </p:txBody>
        </p:sp>
      </p:grpSp>
      <p:grpSp>
        <p:nvGrpSpPr>
          <p:cNvPr id="21514" name="Group 7"/>
          <p:cNvGrpSpPr>
            <a:grpSpLocks/>
          </p:cNvGrpSpPr>
          <p:nvPr/>
        </p:nvGrpSpPr>
        <p:grpSpPr bwMode="auto">
          <a:xfrm>
            <a:off x="2838450" y="2476500"/>
            <a:ext cx="3811588" cy="4030663"/>
            <a:chOff x="2652272" y="2104867"/>
            <a:chExt cx="3656764" cy="4030214"/>
          </a:xfrm>
        </p:grpSpPr>
        <p:pic>
          <p:nvPicPr>
            <p:cNvPr id="21519" name="Picture 12"/>
            <p:cNvPicPr>
              <a:picLocks noChangeAspect="1" noChangeArrowheads="1"/>
            </p:cNvPicPr>
            <p:nvPr/>
          </p:nvPicPr>
          <p:blipFill>
            <a:blip r:embed="rId4"/>
            <a:srcRect/>
            <a:stretch>
              <a:fillRect/>
            </a:stretch>
          </p:blipFill>
          <p:spPr bwMode="auto">
            <a:xfrm>
              <a:off x="2690244" y="2104867"/>
              <a:ext cx="2992165" cy="3031620"/>
            </a:xfrm>
            <a:prstGeom prst="rect">
              <a:avLst/>
            </a:prstGeom>
            <a:noFill/>
            <a:ln w="9525">
              <a:noFill/>
              <a:miter lim="800000"/>
              <a:headEnd/>
              <a:tailEnd/>
            </a:ln>
          </p:spPr>
        </p:pic>
        <p:sp>
          <p:nvSpPr>
            <p:cNvPr id="26" name="TextBox 7"/>
            <p:cNvSpPr txBox="1">
              <a:spLocks noChangeArrowheads="1"/>
            </p:cNvSpPr>
            <p:nvPr/>
          </p:nvSpPr>
          <p:spPr bwMode="auto">
            <a:xfrm>
              <a:off x="2652272" y="5519200"/>
              <a:ext cx="3656764" cy="615881"/>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defRPr/>
              </a:pPr>
              <a:r>
                <a:rPr lang="en-US" altLang="en-US" sz="1800" b="1" kern="0" dirty="0" err="1" smtClean="0">
                  <a:solidFill>
                    <a:srgbClr val="C00000"/>
                  </a:solidFill>
                </a:rPr>
                <a:t>Bantii</a:t>
              </a:r>
              <a:r>
                <a:rPr lang="en-US" altLang="en-US" sz="1800" b="1" kern="0" dirty="0" smtClean="0">
                  <a:solidFill>
                    <a:srgbClr val="C00000"/>
                  </a:solidFill>
                </a:rPr>
                <a:t> </a:t>
              </a:r>
              <a:r>
                <a:rPr lang="en-US" altLang="en-US" sz="1800" b="1" kern="0" dirty="0" err="1" smtClean="0">
                  <a:solidFill>
                    <a:srgbClr val="C00000"/>
                  </a:solidFill>
                </a:rPr>
                <a:t>Gudataa</a:t>
              </a:r>
              <a:r>
                <a:rPr lang="en-US" altLang="en-US" sz="1800" b="1" kern="0" dirty="0" smtClean="0">
                  <a:solidFill>
                    <a:srgbClr val="C00000"/>
                  </a:solidFill>
                </a:rPr>
                <a:t> </a:t>
              </a:r>
              <a:r>
                <a:rPr lang="en-US" altLang="en-US" sz="1800" b="1" kern="0" dirty="0" err="1" smtClean="0">
                  <a:solidFill>
                    <a:srgbClr val="C00000"/>
                  </a:solidFill>
                </a:rPr>
                <a:t>Hirphaa</a:t>
              </a:r>
              <a:endParaRPr lang="en-US" altLang="en-US" sz="1800" b="1" kern="0" dirty="0" smtClean="0">
                <a:solidFill>
                  <a:srgbClr val="C00000"/>
                </a:solidFill>
              </a:endParaRPr>
            </a:p>
            <a:p>
              <a:pPr algn="ctr" eaLnBrk="1" fontAlgn="auto" hangingPunct="1">
                <a:spcBef>
                  <a:spcPct val="0"/>
                </a:spcBef>
                <a:spcAft>
                  <a:spcPts val="0"/>
                </a:spcAft>
                <a:buFontTx/>
                <a:buNone/>
                <a:defRPr/>
              </a:pPr>
              <a:r>
                <a:rPr lang="en-US" altLang="en-US" sz="1600" b="1" kern="0" dirty="0" smtClean="0">
                  <a:solidFill>
                    <a:srgbClr val="C00000"/>
                  </a:solidFill>
                </a:rPr>
                <a:t>1998</a:t>
              </a:r>
            </a:p>
          </p:txBody>
        </p:sp>
      </p:grpSp>
      <p:grpSp>
        <p:nvGrpSpPr>
          <p:cNvPr id="21515" name="Group 17"/>
          <p:cNvGrpSpPr>
            <a:grpSpLocks/>
          </p:cNvGrpSpPr>
          <p:nvPr/>
        </p:nvGrpSpPr>
        <p:grpSpPr bwMode="auto">
          <a:xfrm>
            <a:off x="5334000" y="2476500"/>
            <a:ext cx="4146550" cy="3951288"/>
            <a:chOff x="5287275" y="1981235"/>
            <a:chExt cx="4249665" cy="4060380"/>
          </a:xfrm>
        </p:grpSpPr>
        <p:pic>
          <p:nvPicPr>
            <p:cNvPr id="21517" name="Picture 2"/>
            <p:cNvPicPr>
              <a:picLocks noChangeAspect="1" noChangeArrowheads="1"/>
            </p:cNvPicPr>
            <p:nvPr/>
          </p:nvPicPr>
          <p:blipFill>
            <a:blip r:embed="rId5"/>
            <a:srcRect/>
            <a:stretch>
              <a:fillRect/>
            </a:stretch>
          </p:blipFill>
          <p:spPr bwMode="auto">
            <a:xfrm>
              <a:off x="5670249" y="1981235"/>
              <a:ext cx="3347413" cy="3419527"/>
            </a:xfrm>
            <a:prstGeom prst="rect">
              <a:avLst/>
            </a:prstGeom>
            <a:noFill/>
            <a:ln w="9525">
              <a:noFill/>
              <a:miter lim="800000"/>
              <a:headEnd/>
              <a:tailEnd/>
            </a:ln>
          </p:spPr>
        </p:pic>
        <p:sp>
          <p:nvSpPr>
            <p:cNvPr id="21518" name="TextBox 8"/>
            <p:cNvSpPr txBox="1">
              <a:spLocks noChangeArrowheads="1"/>
            </p:cNvSpPr>
            <p:nvPr/>
          </p:nvSpPr>
          <p:spPr bwMode="auto">
            <a:xfrm rot="10800000" flipV="1">
              <a:off x="5287275" y="5457415"/>
              <a:ext cx="4249665" cy="584200"/>
            </a:xfrm>
            <a:prstGeom prst="rect">
              <a:avLst/>
            </a:prstGeom>
            <a:noFill/>
            <a:ln w="9525">
              <a:noFill/>
              <a:miter lim="800000"/>
              <a:headEnd/>
              <a:tailEnd/>
            </a:ln>
          </p:spPr>
          <p:txBody>
            <a:bodyPr>
              <a:spAutoFit/>
            </a:bodyPr>
            <a:lstStyle/>
            <a:p>
              <a:pPr algn="ctr" eaLnBrk="1" hangingPunct="1"/>
              <a:r>
                <a:rPr lang="en-US" altLang="en-US" sz="1600" b="1">
                  <a:solidFill>
                    <a:srgbClr val="C00000"/>
                  </a:solidFill>
                </a:rPr>
                <a:t>Yoosef Ayelee Baatii</a:t>
              </a:r>
            </a:p>
            <a:p>
              <a:pPr algn="ctr" eaLnBrk="1" hangingPunct="1"/>
              <a:r>
                <a:rPr lang="en-US" altLang="en-US" sz="1600" b="1">
                  <a:solidFill>
                    <a:srgbClr val="C00000"/>
                  </a:solidFill>
                </a:rPr>
                <a:t>1992</a:t>
              </a:r>
            </a:p>
          </p:txBody>
        </p:sp>
      </p:grpSp>
      <p:pic>
        <p:nvPicPr>
          <p:cNvPr id="21516" name="Picture 5"/>
          <p:cNvPicPr>
            <a:picLocks noChangeAspect="1"/>
          </p:cNvPicPr>
          <p:nvPr/>
        </p:nvPicPr>
        <p:blipFill>
          <a:blip r:embed="rId6"/>
          <a:srcRect/>
          <a:stretch>
            <a:fillRect/>
          </a:stretch>
        </p:blipFill>
        <p:spPr bwMode="auto">
          <a:xfrm>
            <a:off x="152400" y="152400"/>
            <a:ext cx="1582738" cy="638175"/>
          </a:xfrm>
          <a:prstGeom prst="rect">
            <a:avLst/>
          </a:prstGeom>
          <a:noFill/>
          <a:ln w="9525">
            <a:noFill/>
            <a:miter lim="800000"/>
            <a:headEnd/>
            <a:tailEnd/>
          </a:ln>
        </p:spPr>
      </p:pic>
    </p:spTree>
  </p:cSld>
  <p:clrMapOvr>
    <a:masterClrMapping/>
  </p:clrMapOvr>
  <p:transition spd="slow" advTm="7137">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4411</TotalTime>
  <Words>1749</Words>
  <Application>Microsoft Office PowerPoint</Application>
  <PresentationFormat>On-screen Show (4:3)</PresentationFormat>
  <Paragraphs>323</Paragraphs>
  <Slides>34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Georgia</vt:lpstr>
      <vt:lpstr>Wingdings 2</vt:lpstr>
      <vt:lpstr>Wingdings</vt:lpstr>
      <vt:lpstr>Calibri</vt:lpstr>
      <vt:lpstr>Yu Mincho</vt:lpstr>
      <vt:lpstr>Times New Roman</vt:lpstr>
      <vt:lpstr>David</vt:lpstr>
      <vt:lpstr>Andalus</vt:lpstr>
      <vt:lpstr>Courier New</vt:lpstr>
      <vt:lpstr>Cambria</vt: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HISTORICCAL ORGINS OF HUMAN RIGHTS, THE CONCEPT AND REALITY</dc:title>
  <dc:creator>User</dc:creator>
  <cp:lastModifiedBy>Garoma</cp:lastModifiedBy>
  <cp:revision>542</cp:revision>
  <dcterms:created xsi:type="dcterms:W3CDTF">2013-05-12T01:43:08Z</dcterms:created>
  <dcterms:modified xsi:type="dcterms:W3CDTF">2016-04-02T23:26:01Z</dcterms:modified>
</cp:coreProperties>
</file>